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0"/>
  </p:notesMasterIdLst>
  <p:sldIdLst>
    <p:sldId id="508" r:id="rId6"/>
    <p:sldId id="469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517" r:id="rId16"/>
    <p:sldId id="518" r:id="rId17"/>
    <p:sldId id="519" r:id="rId18"/>
    <p:sldId id="419" r:id="rId19"/>
    <p:sldId id="470" r:id="rId20"/>
    <p:sldId id="471" r:id="rId21"/>
    <p:sldId id="472" r:id="rId22"/>
    <p:sldId id="473" r:id="rId23"/>
    <p:sldId id="474" r:id="rId24"/>
    <p:sldId id="475" r:id="rId25"/>
    <p:sldId id="357" r:id="rId26"/>
    <p:sldId id="477" r:id="rId27"/>
    <p:sldId id="503" r:id="rId28"/>
    <p:sldId id="3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574588"/>
    <a:srgbClr val="3498D4"/>
    <a:srgbClr val="FFFFFF"/>
    <a:srgbClr val="CDB887"/>
    <a:srgbClr val="A51C30"/>
    <a:srgbClr val="F8E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2387" autoAdjust="0"/>
  </p:normalViewPr>
  <p:slideViewPr>
    <p:cSldViewPr snapToGrid="0">
      <p:cViewPr varScale="1">
        <p:scale>
          <a:sx n="59" d="100"/>
          <a:sy n="59" d="100"/>
        </p:scale>
        <p:origin x="25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C4C70-6B42-42A7-A04D-36AEB569FA3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CB76B-15CA-4A02-8EAA-6A939489A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CB76B-15CA-4A02-8EAA-6A939489AF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00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50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2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32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CB76B-15CA-4A02-8EAA-6A939489AF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31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87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017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046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462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237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705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4029A-183D-5749-B5D9-C4082968E0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79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3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DD3B8-5AAA-094B-B71D-CB9F772512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52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4029A-183D-5749-B5D9-C4082968E0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4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697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133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65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873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774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4029A-183D-5749-B5D9-C4082968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4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0715-C672-3CD4-D5A4-B338F9211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6CA04-2384-5AFE-B7A9-9FEF758EA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809A4-70EC-5C3C-1CDB-501F78F4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B467E-2B9F-1550-82EC-59C21CE52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4927C-9FC6-87E2-029A-40B55F8A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3B415-D255-2D55-7F33-AD9F4DE2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4C33C-4DFE-1D85-3831-E4B6F0D01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1AC24-B345-7993-D420-F78AB5F5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C6F5D-4F0B-F4D5-0F33-E93816CFF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B25CB-5086-B977-CF78-7DE16287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5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BE3D57-442F-E0DA-DF66-AC10374B9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77407-E9E6-8F57-B204-F14E9223B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7464B-FBE3-8764-3C65-AA69FA65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B1CC4-98AE-2242-1D8E-FE7416E6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5AE17-754B-4704-4E5C-591A94FE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89566-6F8B-8AC0-B8E8-AA600C8C9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B4889-8326-8C5A-9CA7-56932F87E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FDC5-7A87-24C3-0106-E0371F01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536CC-8D0C-7EAF-7221-FA05BDC2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2F63E-DC86-BE31-200D-51DF2CBD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BAE38-B838-CB45-BCCE-D50230F8A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05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F6ABB-FA69-C967-BE07-5CCBF909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F733-D0DA-B3E2-FE3E-74281F540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AF1E9-897E-74AF-9F4D-12EA624B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415" y="6492240"/>
            <a:ext cx="2743200" cy="365125"/>
          </a:xfrm>
          <a:prstGeom prst="rect">
            <a:avLst/>
          </a:prstGeom>
        </p:spPr>
        <p:txBody>
          <a:bodyPr/>
          <a:lstStyle/>
          <a:p>
            <a:fld id="{D69BAE38-B838-CB45-BCCE-D50230F8AA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0EF9E7-ABA0-C061-516D-551602299A80}"/>
              </a:ext>
            </a:extLst>
          </p:cNvPr>
          <p:cNvSpPr/>
          <p:nvPr userDrawn="1"/>
        </p:nvSpPr>
        <p:spPr>
          <a:xfrm>
            <a:off x="3138985" y="6492240"/>
            <a:ext cx="2374711" cy="3651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C6201-7423-6989-6888-1469623A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E817A-C707-DC70-773E-3E5A4053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7459"/>
            <a:ext cx="5181600" cy="4879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A4F76-1B17-CBAF-92CE-78385E58F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7459"/>
            <a:ext cx="5181600" cy="4879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6896A-C599-1900-61FA-90E51237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7120" y="6492240"/>
            <a:ext cx="2743200" cy="365125"/>
          </a:xfrm>
          <a:prstGeom prst="rect">
            <a:avLst/>
          </a:prstGeom>
        </p:spPr>
        <p:txBody>
          <a:bodyPr/>
          <a:lstStyle/>
          <a:p>
            <a:fld id="{D69BAE38-B838-CB45-BCCE-D50230F8AA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A3DE2F-8FF7-0A55-4492-135DD3AA6010}"/>
              </a:ext>
            </a:extLst>
          </p:cNvPr>
          <p:cNvSpPr/>
          <p:nvPr userDrawn="1"/>
        </p:nvSpPr>
        <p:spPr>
          <a:xfrm>
            <a:off x="3138985" y="6492240"/>
            <a:ext cx="2374711" cy="3651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9D0B0D-1FD3-7F37-91CA-B4DBD97EA557}"/>
              </a:ext>
            </a:extLst>
          </p:cNvPr>
          <p:cNvSpPr txBox="1">
            <a:spLocks/>
          </p:cNvSpPr>
          <p:nvPr userDrawn="1"/>
        </p:nvSpPr>
        <p:spPr>
          <a:xfrm>
            <a:off x="3075709" y="6581124"/>
            <a:ext cx="7780900" cy="287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8271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69D1E-5607-7BC0-FB2E-6F0591DB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50098-BD97-EACF-50C0-8EFDD665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7120" y="6492875"/>
            <a:ext cx="669233" cy="365125"/>
          </a:xfrm>
          <a:prstGeom prst="rect">
            <a:avLst/>
          </a:prstGeom>
        </p:spPr>
        <p:txBody>
          <a:bodyPr/>
          <a:lstStyle/>
          <a:p>
            <a:fld id="{D69BAE38-B838-CB45-BCCE-D50230F8AA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D9FBBA-64F3-4B26-9D1B-C9AD5F7D9797}"/>
              </a:ext>
            </a:extLst>
          </p:cNvPr>
          <p:cNvSpPr/>
          <p:nvPr userDrawn="1"/>
        </p:nvSpPr>
        <p:spPr>
          <a:xfrm>
            <a:off x="3138985" y="6492240"/>
            <a:ext cx="2374711" cy="3651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840359-4CEB-0BA5-CCFE-D163B64BD7E3}"/>
              </a:ext>
            </a:extLst>
          </p:cNvPr>
          <p:cNvSpPr txBox="1">
            <a:spLocks/>
          </p:cNvSpPr>
          <p:nvPr userDrawn="1"/>
        </p:nvSpPr>
        <p:spPr>
          <a:xfrm>
            <a:off x="3075709" y="6581124"/>
            <a:ext cx="7780900" cy="287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549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FF9E0E-6554-E616-A147-26675CE4498C}"/>
              </a:ext>
            </a:extLst>
          </p:cNvPr>
          <p:cNvSpPr/>
          <p:nvPr userDrawn="1"/>
        </p:nvSpPr>
        <p:spPr>
          <a:xfrm>
            <a:off x="-1" y="5998799"/>
            <a:ext cx="12192000" cy="8884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2B659-19E1-534A-1AF5-6B76180D7802}"/>
              </a:ext>
            </a:extLst>
          </p:cNvPr>
          <p:cNvSpPr/>
          <p:nvPr userDrawn="1"/>
        </p:nvSpPr>
        <p:spPr>
          <a:xfrm>
            <a:off x="0" y="1"/>
            <a:ext cx="12192000" cy="91112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8DBAE4-B261-4E47-2F42-11E2D8FCC4C9}"/>
              </a:ext>
            </a:extLst>
          </p:cNvPr>
          <p:cNvSpPr/>
          <p:nvPr userDrawn="1"/>
        </p:nvSpPr>
        <p:spPr>
          <a:xfrm>
            <a:off x="-1" y="5998799"/>
            <a:ext cx="12192000" cy="8884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17">
            <a:extLst>
              <a:ext uri="{FF2B5EF4-FFF2-40B4-BE49-F238E27FC236}">
                <a16:creationId xmlns:a16="http://schemas.microsoft.com/office/drawing/2014/main" id="{A0299914-6FD0-459C-C89B-3EAD4835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7120" y="6491618"/>
            <a:ext cx="637909" cy="365125"/>
          </a:xfrm>
        </p:spPr>
        <p:txBody>
          <a:bodyPr/>
          <a:lstStyle>
            <a:lvl1pPr>
              <a:defRPr sz="1600" b="1"/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 descr="A logo with text and flames&#10;&#10;Description automatically generated">
            <a:extLst>
              <a:ext uri="{FF2B5EF4-FFF2-40B4-BE49-F238E27FC236}">
                <a16:creationId xmlns:a16="http://schemas.microsoft.com/office/drawing/2014/main" id="{644AFD4A-EAFC-BC6A-02EB-12E20F0C7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6227" y="6408490"/>
            <a:ext cx="497713" cy="49771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ACC3A70-6FC6-2B09-025D-B83AC3DD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709" y="6608618"/>
            <a:ext cx="7780900" cy="25453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3664D-9365-C391-938A-608855167C1D}"/>
              </a:ext>
            </a:extLst>
          </p:cNvPr>
          <p:cNvSpPr/>
          <p:nvPr userDrawn="1"/>
        </p:nvSpPr>
        <p:spPr>
          <a:xfrm>
            <a:off x="-45309" y="6343385"/>
            <a:ext cx="12282617" cy="96717"/>
          </a:xfrm>
          <a:prstGeom prst="rect">
            <a:avLst/>
          </a:prstGeom>
          <a:gradFill flip="none" rotWithShape="1">
            <a:gsLst>
              <a:gs pos="0">
                <a:srgbClr val="3498D4">
                  <a:tint val="66000"/>
                  <a:satMod val="160000"/>
                </a:srgbClr>
              </a:gs>
              <a:gs pos="50000">
                <a:srgbClr val="3498D4">
                  <a:tint val="44500"/>
                  <a:satMod val="160000"/>
                </a:srgbClr>
              </a:gs>
              <a:gs pos="100000">
                <a:srgbClr val="3498D4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logo with a sun and key&#10;&#10;Description automatically generated">
            <a:extLst>
              <a:ext uri="{FF2B5EF4-FFF2-40B4-BE49-F238E27FC236}">
                <a16:creationId xmlns:a16="http://schemas.microsoft.com/office/drawing/2014/main" id="{CB176442-3D0F-BE30-250D-CEED6AEC6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00675"/>
            <a:ext cx="3075709" cy="46248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34C70C-EF87-37E2-45FE-98AAFE3D45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92717"/>
            <a:ext cx="12238038" cy="91122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84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3719"/>
            <a:ext cx="5386917" cy="79977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07167"/>
            <a:ext cx="5386917" cy="3932627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43719"/>
            <a:ext cx="5389033" cy="79977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207167"/>
            <a:ext cx="5389033" cy="3932627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CCDD-CCF4-1745-BF45-EFB674CC70B6}" type="datetime1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51D46A-74A9-1336-615D-F58A6559E309}"/>
              </a:ext>
            </a:extLst>
          </p:cNvPr>
          <p:cNvSpPr/>
          <p:nvPr userDrawn="1"/>
        </p:nvSpPr>
        <p:spPr>
          <a:xfrm>
            <a:off x="3138985" y="6492240"/>
            <a:ext cx="2374711" cy="3651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8F8D5D-4B0B-1345-EA4E-D5A3B5262EE7}"/>
              </a:ext>
            </a:extLst>
          </p:cNvPr>
          <p:cNvSpPr txBox="1">
            <a:spLocks/>
          </p:cNvSpPr>
          <p:nvPr userDrawn="1"/>
        </p:nvSpPr>
        <p:spPr>
          <a:xfrm>
            <a:off x="3075709" y="6581124"/>
            <a:ext cx="7780900" cy="287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57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3528-5C1A-D645-B59A-5C1BB746A27C}" type="datetime1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3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23540-8945-4949-6D61-954F2EA7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9B6EE-5290-0C00-3609-289B8068A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A17AA-53F6-DFAF-F1B0-E6BCFB1B5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DDE1E-E2E2-C93D-333C-656617F0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01515-D03F-8BF1-8C5D-15CC3930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1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BCE4-223F-B6D3-A896-D4291667A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B45B0-F62E-3F57-C847-656B3E6D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79714-23C2-8391-15EE-97CD7064E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97581-D6F0-561E-1A66-AE6DF913F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11B8A-EAEA-22F7-5331-29C8342E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4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B154-2F48-7B12-3161-E23DAA12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D3308-7720-2010-00E2-101487109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B7D03-AE78-71A9-0220-1C7F55E79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90E24-8807-EF4F-C28C-CA8B4FC04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F8ABA-4D89-74D2-415B-42DBE2B0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6335A-B041-C170-DEE9-096ADEC23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7F250-E88E-22D6-CF05-9E75D857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F785C-90B2-4206-ED2C-7649FEF06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B5080-7A3D-794F-8BDF-D1C0AC3AB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BFF9A-D714-EFAD-F545-B39E8647A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D8F03A-8EF1-75B1-B47B-739CF304E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463D96-4880-0CB6-04E4-9127883E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67EC7-025D-0F35-A6B3-A2C8DAD39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E3300F-3695-DADF-B5AA-D73BAD2D4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7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266AC-9350-5038-D033-833FF0BE7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230B3-7E18-AEBA-5ABD-98BA06E7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DAC98-95CE-D867-5982-E5381FEA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62F06-ED17-0F01-5BD4-9777243CC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3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8A224-74F6-8516-2896-1A04EA1F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3907F-AB71-628D-0247-23F98B32A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B169D-EC96-E842-4748-3EFB5C47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0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5B1C-0060-3D06-C881-8BFCEC63E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F2B68-BE13-0EF2-1031-996BA1E16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927C2-6673-D801-11C0-1D8EDFCA6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EAC36-407F-8455-80CE-34F52075D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99FC4-7BE8-530F-41B1-AD80ADB32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D033B-FB5C-4738-0089-B960AD64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16EE-69AF-34F1-F28F-3B723D65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A323F0-C120-BB7D-3C4E-AF268E27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53184-D073-0F69-17F5-D4055037D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0F06B-0F1B-1B17-AE10-A1893C523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9C074-E2C0-7D82-CB9F-F2EDD589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A1825-C6E6-5BD7-E6C6-0C63DC60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0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F41F0-160E-5938-6B01-34300E09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95E8-B4BB-1728-F26E-0263AF889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4F02-910C-6DC3-12F0-3E6F6BF2C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3071-357A-431B-9E6A-F7ED5B9F0E5C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A3E37-A2A4-6C2C-CFAA-823CBC622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4F82-8A8B-34B5-2F67-299EDEB5C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0377-27F2-43E6-8D90-FB985099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92181-1FAC-A7E5-70FE-CF8F31A96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" y="1182561"/>
            <a:ext cx="12143942" cy="4994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FD5C03-DEE2-5B33-B392-3C94EE0D4E6B}"/>
              </a:ext>
            </a:extLst>
          </p:cNvPr>
          <p:cNvSpPr/>
          <p:nvPr userDrawn="1"/>
        </p:nvSpPr>
        <p:spPr>
          <a:xfrm>
            <a:off x="0" y="1"/>
            <a:ext cx="12192000" cy="91112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603A52-D1E6-8572-0C83-9EE704560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AB597E-EF6C-082E-C0A0-B0853B4018F5}"/>
              </a:ext>
            </a:extLst>
          </p:cNvPr>
          <p:cNvSpPr/>
          <p:nvPr userDrawn="1"/>
        </p:nvSpPr>
        <p:spPr>
          <a:xfrm>
            <a:off x="-1" y="5998799"/>
            <a:ext cx="12192000" cy="8884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D32D1F6F-54B9-749A-A5AB-48595BE7F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7120" y="6491618"/>
            <a:ext cx="637909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logo with text and flames&#10;&#10;Description automatically generated">
            <a:extLst>
              <a:ext uri="{FF2B5EF4-FFF2-40B4-BE49-F238E27FC236}">
                <a16:creationId xmlns:a16="http://schemas.microsoft.com/office/drawing/2014/main" id="{E8AADC29-B3EB-2434-DE5A-EB585D406D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46227" y="6408490"/>
            <a:ext cx="497713" cy="49771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DDB4BD-F8DD-3D94-5C26-EC326430DBD6}"/>
              </a:ext>
            </a:extLst>
          </p:cNvPr>
          <p:cNvSpPr txBox="1">
            <a:spLocks/>
          </p:cNvSpPr>
          <p:nvPr userDrawn="1"/>
        </p:nvSpPr>
        <p:spPr>
          <a:xfrm>
            <a:off x="3075709" y="6581124"/>
            <a:ext cx="7780900" cy="287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Click to edit Master txt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022F9F-3365-3F29-E03D-4195842BDB7D}"/>
              </a:ext>
            </a:extLst>
          </p:cNvPr>
          <p:cNvSpPr/>
          <p:nvPr userDrawn="1"/>
        </p:nvSpPr>
        <p:spPr>
          <a:xfrm>
            <a:off x="-45309" y="6330685"/>
            <a:ext cx="12282617" cy="96717"/>
          </a:xfrm>
          <a:prstGeom prst="rect">
            <a:avLst/>
          </a:prstGeom>
          <a:gradFill flip="none" rotWithShape="1">
            <a:gsLst>
              <a:gs pos="0">
                <a:srgbClr val="3498D4">
                  <a:tint val="66000"/>
                  <a:satMod val="160000"/>
                </a:srgbClr>
              </a:gs>
              <a:gs pos="50000">
                <a:srgbClr val="3498D4">
                  <a:tint val="44500"/>
                  <a:satMod val="160000"/>
                </a:srgbClr>
              </a:gs>
              <a:gs pos="100000">
                <a:srgbClr val="3498D4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logo with a sun and key&#10;&#10;Description automatically generated">
            <a:extLst>
              <a:ext uri="{FF2B5EF4-FFF2-40B4-BE49-F238E27FC236}">
                <a16:creationId xmlns:a16="http://schemas.microsoft.com/office/drawing/2014/main" id="{7353E60F-2BC1-2A56-10C2-5381456B4A7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387975"/>
            <a:ext cx="3075709" cy="4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1.jpe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8108270" cy="3308538"/>
          </a:xfrm>
          <a:prstGeom prst="rect">
            <a:avLst/>
          </a:prstGeom>
          <a:solidFill>
            <a:srgbClr val="349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39" y="3746970"/>
            <a:ext cx="7357928" cy="1525142"/>
          </a:xfrm>
        </p:spPr>
        <p:txBody>
          <a:bodyPr>
            <a:noAutofit/>
          </a:bodyPr>
          <a:lstStyle/>
          <a:p>
            <a:pPr algn="l"/>
            <a:r>
              <a:rPr lang="en-US" sz="3200" b="1" i="1" dirty="0"/>
              <a:t>Bryan Kudisch</a:t>
            </a:r>
          </a:p>
          <a:p>
            <a:pPr algn="l"/>
            <a:r>
              <a:rPr lang="en-US" sz="3200" b="1" i="1" dirty="0"/>
              <a:t>Assistant Professor</a:t>
            </a:r>
          </a:p>
          <a:p>
            <a:pPr algn="l"/>
            <a:r>
              <a:rPr lang="en-US" sz="3200" b="1" i="1" dirty="0"/>
              <a:t>Department of Chemistry &amp; Biochemistry</a:t>
            </a:r>
          </a:p>
          <a:p>
            <a:pPr algn="l"/>
            <a:r>
              <a:rPr lang="en-US" sz="3200" b="1" i="1" dirty="0"/>
              <a:t>Florida State University</a:t>
            </a:r>
          </a:p>
          <a:p>
            <a:pPr algn="l"/>
            <a:r>
              <a:rPr lang="en-US" sz="3200" b="1" i="1" dirty="0"/>
              <a:t>Photochemistry Café, July 16</a:t>
            </a:r>
            <a:r>
              <a:rPr lang="en-US" sz="3200" b="1" i="1" baseline="30000" dirty="0"/>
              <a:t>th</a:t>
            </a:r>
            <a:r>
              <a:rPr lang="en-US" sz="3200" b="1" i="1" dirty="0"/>
              <a:t>, 2024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39" y="408801"/>
            <a:ext cx="8062830" cy="2675606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in the Kudisch Lab:</a:t>
            </a:r>
            <a:b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photochemical and photophysical dynamics and kinetics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DBFE1E-242C-B5B6-F337-5B917F291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2" r="3157"/>
          <a:stretch/>
        </p:blipFill>
        <p:spPr>
          <a:xfrm>
            <a:off x="8293119" y="144193"/>
            <a:ext cx="3746808" cy="3064898"/>
          </a:xfrm>
          <a:prstGeom prst="rect">
            <a:avLst/>
          </a:prstGeom>
        </p:spPr>
      </p:pic>
      <p:pic>
        <p:nvPicPr>
          <p:cNvPr id="7" name="Picture 6" descr="A diagram of a graphing process&#10;&#10;Description automatically generated with medium confidence">
            <a:extLst>
              <a:ext uri="{FF2B5EF4-FFF2-40B4-BE49-F238E27FC236}">
                <a16:creationId xmlns:a16="http://schemas.microsoft.com/office/drawing/2014/main" id="{F34DC63F-7B18-F000-817D-AA133B707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7" y="3594261"/>
            <a:ext cx="4681164" cy="31257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4289C4-7CCC-8EFF-80E8-FDA5788F7D48}"/>
              </a:ext>
            </a:extLst>
          </p:cNvPr>
          <p:cNvSpPr/>
          <p:nvPr/>
        </p:nvSpPr>
        <p:spPr>
          <a:xfrm>
            <a:off x="8293119" y="94528"/>
            <a:ext cx="3746808" cy="3159167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22BA26-5BC4-FCF8-1D95-0099B5764170}"/>
              </a:ext>
            </a:extLst>
          </p:cNvPr>
          <p:cNvSpPr/>
          <p:nvPr/>
        </p:nvSpPr>
        <p:spPr>
          <a:xfrm>
            <a:off x="7403367" y="3535738"/>
            <a:ext cx="4681164" cy="3245833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3407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Chemical kinetics on faster timescales: nanosecond flash photolysis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72A953-7E96-0081-1456-BDC437F1DC5B}"/>
              </a:ext>
            </a:extLst>
          </p:cNvPr>
          <p:cNvSpPr txBox="1"/>
          <p:nvPr/>
        </p:nvSpPr>
        <p:spPr>
          <a:xfrm>
            <a:off x="421311" y="2063317"/>
            <a:ext cx="5055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say I want to know the rate of this reaction.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 it to be fast, since it’s a radical reaction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So, we have to </a:t>
            </a:r>
            <a:r>
              <a:rPr lang="en-US" b="1" dirty="0"/>
              <a:t>make the reactants </a:t>
            </a:r>
            <a:r>
              <a:rPr lang="en-US" dirty="0"/>
              <a:t>faster than two radicals couple together!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F44A5-AA26-B955-21A4-B78DAD618B2C}"/>
              </a:ext>
            </a:extLst>
          </p:cNvPr>
          <p:cNvSpPr txBox="1"/>
          <p:nvPr/>
        </p:nvSpPr>
        <p:spPr>
          <a:xfrm>
            <a:off x="6138415" y="917374"/>
            <a:ext cx="5399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Pulsed laser source (~5 ns pulses are typical)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generate up to mM concentrations of excited-states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detection electronics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Typically 10s of nanosecond (10</a:t>
            </a:r>
            <a:r>
              <a:rPr lang="en-US" baseline="30000" dirty="0"/>
              <a:t>-9</a:t>
            </a:r>
            <a:r>
              <a:rPr lang="en-US" dirty="0"/>
              <a:t> 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Detectable intermediates/products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1A5E3-70E6-B18E-F199-65E730CB5B10}"/>
              </a:ext>
            </a:extLst>
          </p:cNvPr>
          <p:cNvSpPr txBox="1"/>
          <p:nvPr/>
        </p:nvSpPr>
        <p:spPr>
          <a:xfrm>
            <a:off x="1846906" y="343096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EA555F2-3F8E-BCEB-CC56-BEEB977D23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717363"/>
              </p:ext>
            </p:extLst>
          </p:nvPr>
        </p:nvGraphicFramePr>
        <p:xfrm>
          <a:off x="839423" y="1118345"/>
          <a:ext cx="3968750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S ChemDraw Drawing" r:id="rId4" imgW="3968683" imgH="883809" progId="ChemDraw.Document.6.0">
                  <p:embed/>
                </p:oleObj>
              </mc:Choice>
              <mc:Fallback>
                <p:oleObj name="CS ChemDraw Drawing" r:id="rId4" imgW="3968683" imgH="8838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9423" y="1118345"/>
                        <a:ext cx="3968750" cy="88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C05F4FA-DBA1-B46F-2DBA-E268807932B6}"/>
              </a:ext>
            </a:extLst>
          </p:cNvPr>
          <p:cNvSpPr txBox="1"/>
          <p:nvPr/>
        </p:nvSpPr>
        <p:spPr>
          <a:xfrm>
            <a:off x="429910" y="3323461"/>
            <a:ext cx="464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trick is to use </a:t>
            </a:r>
            <a:r>
              <a:rPr lang="en-US" b="1" dirty="0"/>
              <a:t>a pulse of light </a:t>
            </a:r>
            <a:r>
              <a:rPr lang="en-US" dirty="0"/>
              <a:t>that rapidly generates the reactants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09EA35D-D721-7D6E-A5F5-948D342C4A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73052"/>
              </p:ext>
            </p:extLst>
          </p:nvPr>
        </p:nvGraphicFramePr>
        <p:xfrm>
          <a:off x="1259180" y="4077291"/>
          <a:ext cx="29686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S ChemDraw Drawing" r:id="rId6" imgW="2968523" imgH="685800" progId="ChemDraw.Document.6.0">
                  <p:embed/>
                </p:oleObj>
              </mc:Choice>
              <mc:Fallback>
                <p:oleObj name="CS ChemDraw Drawing" r:id="rId6" imgW="2968523" imgH="685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9180" y="4077291"/>
                        <a:ext cx="29686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96924F9-20C9-50A7-F16A-E8501D71E1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500752"/>
              </p:ext>
            </p:extLst>
          </p:nvPr>
        </p:nvGraphicFramePr>
        <p:xfrm>
          <a:off x="421311" y="4834172"/>
          <a:ext cx="46529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S ChemDraw Drawing" r:id="rId8" imgW="4652767" imgH="685800" progId="ChemDraw.Document.6.0">
                  <p:embed/>
                </p:oleObj>
              </mc:Choice>
              <mc:Fallback>
                <p:oleObj name="CS ChemDraw Drawing" r:id="rId8" imgW="4652767" imgH="685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1311" y="4834172"/>
                        <a:ext cx="465296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B9DD79D-D06C-D04F-C26C-BA01A7DDE9D4}"/>
              </a:ext>
            </a:extLst>
          </p:cNvPr>
          <p:cNvSpPr txBox="1"/>
          <p:nvPr/>
        </p:nvSpPr>
        <p:spPr>
          <a:xfrm>
            <a:off x="421311" y="5638737"/>
            <a:ext cx="5055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long as these two steps are faster than the one of interest, this is kinetically possibly</a:t>
            </a:r>
          </a:p>
        </p:txBody>
      </p:sp>
      <p:pic>
        <p:nvPicPr>
          <p:cNvPr id="8194" name="Picture 2" descr="Photosensitized oxidation of methionine derivatives. Laser flash photolysis  studies | Research on Chemical Intermediates">
            <a:extLst>
              <a:ext uri="{FF2B5EF4-FFF2-40B4-BE49-F238E27FC236}">
                <a16:creationId xmlns:a16="http://schemas.microsoft.com/office/drawing/2014/main" id="{07BB37A6-45AC-30E1-908F-CFD8DBE7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16" y="3021127"/>
            <a:ext cx="4597267" cy="317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3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Pushing the limits: femtosecond and faster chemical 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9DD79D-D06C-D04F-C26C-BA01A7DDE9D4}"/>
              </a:ext>
            </a:extLst>
          </p:cNvPr>
          <p:cNvSpPr txBox="1"/>
          <p:nvPr/>
        </p:nvSpPr>
        <p:spPr>
          <a:xfrm>
            <a:off x="557115" y="1109344"/>
            <a:ext cx="5055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Chemical processes within one molecule and between molecules can take place on extremely fast timescales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Experimentally, we can push fast enough in time resolution to actually catch the transition state of some classes of reactions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EEFF0-5913-3E71-FEB5-AA41517B9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957" y="1000650"/>
            <a:ext cx="3985726" cy="5174055"/>
          </a:xfrm>
          <a:prstGeom prst="rect">
            <a:avLst/>
          </a:prstGeom>
        </p:spPr>
      </p:pic>
      <p:pic>
        <p:nvPicPr>
          <p:cNvPr id="9220" name="Picture 4" descr="VOYAGE THROUGH TIME: WALKS OF LIFE TO THE NOBEL PRIZE: Zewail, Ahmed H.:  9789812383402: Amazon.com: Books">
            <a:extLst>
              <a:ext uri="{FF2B5EF4-FFF2-40B4-BE49-F238E27FC236}">
                <a16:creationId xmlns:a16="http://schemas.microsoft.com/office/drawing/2014/main" id="{51ACE10F-B251-E9A8-646B-1F8215FBC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8" y="2975095"/>
            <a:ext cx="2157858" cy="324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5110EF-CAA2-C2E3-DCC9-CC7DC63892A6}"/>
              </a:ext>
            </a:extLst>
          </p:cNvPr>
          <p:cNvSpPr txBox="1"/>
          <p:nvPr/>
        </p:nvSpPr>
        <p:spPr>
          <a:xfrm>
            <a:off x="3014805" y="3429000"/>
            <a:ext cx="3458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Ahmed Zewail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Nobel prize in 1999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“For his studies of the transition states of chemical reactions using femtosecond spectroscopy”</a:t>
            </a:r>
          </a:p>
        </p:txBody>
      </p:sp>
    </p:spTree>
    <p:extLst>
      <p:ext uri="{BB962C8B-B14F-4D97-AF65-F5344CB8AC3E}">
        <p14:creationId xmlns:p14="http://schemas.microsoft.com/office/powerpoint/2010/main" val="37034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 faster we go, the more “physics-y” you get—can we get back?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42" name="Picture 2" descr="Think FAST | symmetry magazine">
            <a:extLst>
              <a:ext uri="{FF2B5EF4-FFF2-40B4-BE49-F238E27FC236}">
                <a16:creationId xmlns:a16="http://schemas.microsoft.com/office/drawing/2014/main" id="{BC78A0D5-B772-4ED1-5F19-7B1E5FB6C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6" y="3951265"/>
            <a:ext cx="3984970" cy="224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hat Is Automated Wet Chemical Analysis?">
            <a:extLst>
              <a:ext uri="{FF2B5EF4-FFF2-40B4-BE49-F238E27FC236}">
                <a16:creationId xmlns:a16="http://schemas.microsoft.com/office/drawing/2014/main" id="{AE4D4EB0-A78F-D1D5-3341-13EBEF8AE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7" y="1050091"/>
            <a:ext cx="3984969" cy="265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B5D1A-F4FC-38FA-A7A4-9993934E9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779" y="1344177"/>
            <a:ext cx="3067050" cy="1190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B330B4-09B6-FA7E-60E6-419A4E3E00D5}"/>
              </a:ext>
            </a:extLst>
          </p:cNvPr>
          <p:cNvSpPr txBox="1"/>
          <p:nvPr/>
        </p:nvSpPr>
        <p:spPr>
          <a:xfrm>
            <a:off x="9843254" y="17274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I-CN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5D62E-80B4-483C-0FE7-C9EB526B9F0A}"/>
              </a:ext>
            </a:extLst>
          </p:cNvPr>
          <p:cNvSpPr txBox="1"/>
          <p:nvPr/>
        </p:nvSpPr>
        <p:spPr>
          <a:xfrm>
            <a:off x="5151422" y="2691344"/>
            <a:ext cx="65788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Also, the techniques seem to be much more specialized…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Pulsed laser sources can cost as much as a Lamborghini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Utilizing femtosecond lasers to their fullest potential requires extensive training in linear and nonlinear optics, electronics, and 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 descr="A colorful umbrella with a black background&#10;&#10;Description automatically generated">
            <a:extLst>
              <a:ext uri="{FF2B5EF4-FFF2-40B4-BE49-F238E27FC236}">
                <a16:creationId xmlns:a16="http://schemas.microsoft.com/office/drawing/2014/main" id="{AC4C4083-9D05-D968-5673-CFEFF9479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99" y="4301555"/>
            <a:ext cx="5173459" cy="2032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33A4E1-00ED-7909-5908-66681411589D}"/>
              </a:ext>
            </a:extLst>
          </p:cNvPr>
          <p:cNvSpPr txBox="1"/>
          <p:nvPr/>
        </p:nvSpPr>
        <p:spPr>
          <a:xfrm>
            <a:off x="4934389" y="5409550"/>
            <a:ext cx="386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Organic chemistry, inorganic chemistry, biochemistry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F0AC4-4DE8-8A31-3154-36762C5A4683}"/>
              </a:ext>
            </a:extLst>
          </p:cNvPr>
          <p:cNvSpPr txBox="1"/>
          <p:nvPr/>
        </p:nvSpPr>
        <p:spPr>
          <a:xfrm>
            <a:off x="9287912" y="5548049"/>
            <a:ext cx="386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chemistry</a:t>
            </a:r>
          </a:p>
        </p:txBody>
      </p:sp>
    </p:spTree>
    <p:extLst>
      <p:ext uri="{BB962C8B-B14F-4D97-AF65-F5344CB8AC3E}">
        <p14:creationId xmlns:p14="http://schemas.microsoft.com/office/powerpoint/2010/main" val="12820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At the intersection of physical, organic, and inorganic chemistry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different types of molecules&#10;&#10;Description automatically generated">
            <a:extLst>
              <a:ext uri="{FF2B5EF4-FFF2-40B4-BE49-F238E27FC236}">
                <a16:creationId xmlns:a16="http://schemas.microsoft.com/office/drawing/2014/main" id="{F934BED2-705A-1AD3-6273-862A5E0E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82" y="1070498"/>
            <a:ext cx="7385835" cy="49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06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8108270" cy="3308538"/>
          </a:xfrm>
          <a:prstGeom prst="rect">
            <a:avLst/>
          </a:prstGeom>
          <a:solidFill>
            <a:srgbClr val="349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39" y="3746970"/>
            <a:ext cx="7357928" cy="1525142"/>
          </a:xfrm>
        </p:spPr>
        <p:txBody>
          <a:bodyPr>
            <a:noAutofit/>
          </a:bodyPr>
          <a:lstStyle/>
          <a:p>
            <a:pPr algn="l"/>
            <a:r>
              <a:rPr lang="en-US" sz="3200" b="1" i="1" dirty="0"/>
              <a:t>Bryan Kudisch</a:t>
            </a:r>
          </a:p>
          <a:p>
            <a:pPr algn="l"/>
            <a:r>
              <a:rPr lang="en-US" sz="3200" b="1" i="1" dirty="0"/>
              <a:t>Assistant Professor</a:t>
            </a:r>
          </a:p>
          <a:p>
            <a:pPr algn="l"/>
            <a:r>
              <a:rPr lang="en-US" sz="3200" b="1" i="1" dirty="0"/>
              <a:t>Department of Chemistry &amp; Biochemistry</a:t>
            </a:r>
          </a:p>
          <a:p>
            <a:pPr algn="l"/>
            <a:r>
              <a:rPr lang="en-US" sz="3200" b="1" i="1" dirty="0"/>
              <a:t>Florida State University</a:t>
            </a:r>
          </a:p>
          <a:p>
            <a:pPr algn="l"/>
            <a:r>
              <a:rPr lang="en-US" sz="3200" b="1" i="1" dirty="0"/>
              <a:t>Photochemistry Café, July 16</a:t>
            </a:r>
            <a:r>
              <a:rPr lang="en-US" sz="3200" b="1" i="1" baseline="30000" dirty="0"/>
              <a:t>th</a:t>
            </a:r>
            <a:r>
              <a:rPr lang="en-US" sz="3200" b="1" i="1" dirty="0"/>
              <a:t>, 2024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39" y="408801"/>
            <a:ext cx="8062830" cy="2675606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Ultrafast Spectroscopy Uncovers the Mechanistic Underpinnings of Next-Generation Photocatalysts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DBFE1E-242C-B5B6-F337-5B917F291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2" r="3157"/>
          <a:stretch/>
        </p:blipFill>
        <p:spPr>
          <a:xfrm>
            <a:off x="8293119" y="144193"/>
            <a:ext cx="3746808" cy="3064898"/>
          </a:xfrm>
          <a:prstGeom prst="rect">
            <a:avLst/>
          </a:prstGeom>
        </p:spPr>
      </p:pic>
      <p:pic>
        <p:nvPicPr>
          <p:cNvPr id="7" name="Picture 6" descr="A diagram of a graphing process&#10;&#10;Description automatically generated with medium confidence">
            <a:extLst>
              <a:ext uri="{FF2B5EF4-FFF2-40B4-BE49-F238E27FC236}">
                <a16:creationId xmlns:a16="http://schemas.microsoft.com/office/drawing/2014/main" id="{F34DC63F-7B18-F000-817D-AA133B707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7" y="3594261"/>
            <a:ext cx="4681164" cy="31257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4289C4-7CCC-8EFF-80E8-FDA5788F7D48}"/>
              </a:ext>
            </a:extLst>
          </p:cNvPr>
          <p:cNvSpPr/>
          <p:nvPr/>
        </p:nvSpPr>
        <p:spPr>
          <a:xfrm>
            <a:off x="8293119" y="94528"/>
            <a:ext cx="3746808" cy="3159167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22BA26-5BC4-FCF8-1D95-0099B5764170}"/>
              </a:ext>
            </a:extLst>
          </p:cNvPr>
          <p:cNvSpPr/>
          <p:nvPr/>
        </p:nvSpPr>
        <p:spPr>
          <a:xfrm>
            <a:off x="7403367" y="3535738"/>
            <a:ext cx="4681164" cy="3245833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61574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Photoredox</a:t>
            </a:r>
            <a:r>
              <a:rPr lang="en-US" sz="3200" b="1" dirty="0">
                <a:solidFill>
                  <a:schemeClr val="bg1"/>
                </a:solidFill>
              </a:rPr>
              <a:t> catalysis: entryway into modern radical organic chemistry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white bowl with a black background&#10;&#10;Description automatically generated">
            <a:extLst>
              <a:ext uri="{FF2B5EF4-FFF2-40B4-BE49-F238E27FC236}">
                <a16:creationId xmlns:a16="http://schemas.microsoft.com/office/drawing/2014/main" id="{F4295803-5B3B-E962-C05E-A84E81D2C1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27" y="3903768"/>
            <a:ext cx="653941" cy="875616"/>
          </a:xfrm>
          <a:prstGeom prst="rect">
            <a:avLst/>
          </a:prstGeom>
        </p:spPr>
      </p:pic>
      <p:pic>
        <p:nvPicPr>
          <p:cNvPr id="7" name="Picture 6" descr="A picture containing sitting, light, black, table&#10;&#10;Description automatically generated">
            <a:extLst>
              <a:ext uri="{FF2B5EF4-FFF2-40B4-BE49-F238E27FC236}">
                <a16:creationId xmlns:a16="http://schemas.microsoft.com/office/drawing/2014/main" id="{69DA3454-A5FC-54EC-3AA6-2E61C01EF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69" y="1079642"/>
            <a:ext cx="3928951" cy="23067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23B7FC-C282-6043-21F7-087DED3B87AB}"/>
              </a:ext>
            </a:extLst>
          </p:cNvPr>
          <p:cNvSpPr/>
          <p:nvPr/>
        </p:nvSpPr>
        <p:spPr>
          <a:xfrm>
            <a:off x="948500" y="982114"/>
            <a:ext cx="4086785" cy="2445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E66C7-B790-4939-0678-63D5B9299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20" y="3588219"/>
            <a:ext cx="4682848" cy="227994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6C7B15-F1B6-9BEB-7E8B-3B4E1A470053}"/>
              </a:ext>
            </a:extLst>
          </p:cNvPr>
          <p:cNvCxnSpPr>
            <a:cxnSpLocks/>
          </p:cNvCxnSpPr>
          <p:nvPr/>
        </p:nvCxnSpPr>
        <p:spPr>
          <a:xfrm>
            <a:off x="6047950" y="913001"/>
            <a:ext cx="41598" cy="542565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308462-6779-CFAF-C731-28CB485766B5}"/>
              </a:ext>
            </a:extLst>
          </p:cNvPr>
          <p:cNvSpPr txBox="1"/>
          <p:nvPr/>
        </p:nvSpPr>
        <p:spPr>
          <a:xfrm>
            <a:off x="-4897" y="5957874"/>
            <a:ext cx="630153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750" b="1"/>
              <a:t>Utilize light to generate high energy, reactive intermediates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EEE94F-3518-B2D5-D732-E632CB63C5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21" r="34093"/>
          <a:stretch/>
        </p:blipFill>
        <p:spPr>
          <a:xfrm>
            <a:off x="7513053" y="921413"/>
            <a:ext cx="2745390" cy="1635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8D4E75-027A-30A7-A373-B23B5BFF4F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7996"/>
          <a:stretch/>
        </p:blipFill>
        <p:spPr>
          <a:xfrm>
            <a:off x="8021109" y="2517902"/>
            <a:ext cx="3504271" cy="2106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D7AF0E-5499-9E11-9031-8FE8C216E6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23" t="-197" r="-77" b="38292"/>
          <a:stretch/>
        </p:blipFill>
        <p:spPr>
          <a:xfrm>
            <a:off x="7128588" y="4908016"/>
            <a:ext cx="3892190" cy="13492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87DC3D-A351-B566-513B-EF3D883FB9BA}"/>
              </a:ext>
            </a:extLst>
          </p:cNvPr>
          <p:cNvSpPr/>
          <p:nvPr/>
        </p:nvSpPr>
        <p:spPr>
          <a:xfrm>
            <a:off x="7128588" y="4908016"/>
            <a:ext cx="3991828" cy="13484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877F65-47B1-8B44-4F11-7D3048A11891}"/>
              </a:ext>
            </a:extLst>
          </p:cNvPr>
          <p:cNvSpPr txBox="1"/>
          <p:nvPr/>
        </p:nvSpPr>
        <p:spPr>
          <a:xfrm>
            <a:off x="8164996" y="4873071"/>
            <a:ext cx="1919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Valuable products</a:t>
            </a:r>
            <a:endParaRPr lang="en-US"/>
          </a:p>
        </p:txBody>
      </p:sp>
      <p:sp>
        <p:nvSpPr>
          <p:cNvPr id="17" name="Arrow: Curved Left 16">
            <a:extLst>
              <a:ext uri="{FF2B5EF4-FFF2-40B4-BE49-F238E27FC236}">
                <a16:creationId xmlns:a16="http://schemas.microsoft.com/office/drawing/2014/main" id="{C9191428-110B-85E6-2935-7AC82C67B527}"/>
              </a:ext>
            </a:extLst>
          </p:cNvPr>
          <p:cNvSpPr/>
          <p:nvPr/>
        </p:nvSpPr>
        <p:spPr>
          <a:xfrm>
            <a:off x="7713824" y="3154499"/>
            <a:ext cx="414543" cy="725449"/>
          </a:xfrm>
          <a:prstGeom prst="curvedLeftArrow">
            <a:avLst>
              <a:gd name="adj1" fmla="val 25000"/>
              <a:gd name="adj2" fmla="val 64220"/>
              <a:gd name="adj3" fmla="val 41649"/>
            </a:avLst>
          </a:prstGeom>
          <a:solidFill>
            <a:srgbClr val="574588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92F768-4597-B045-E5CA-22ECBC0C8108}"/>
              </a:ext>
            </a:extLst>
          </p:cNvPr>
          <p:cNvSpPr txBox="1"/>
          <p:nvPr/>
        </p:nvSpPr>
        <p:spPr>
          <a:xfrm>
            <a:off x="6166789" y="3223977"/>
            <a:ext cx="1594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Photochemical</a:t>
            </a:r>
          </a:p>
          <a:p>
            <a:pPr algn="ctr"/>
            <a:r>
              <a:rPr lang="en-US" b="1" i="1" dirty="0"/>
              <a:t>Step</a:t>
            </a:r>
          </a:p>
        </p:txBody>
      </p:sp>
      <p:pic>
        <p:nvPicPr>
          <p:cNvPr id="19" name="Picture 18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C3A86237-53BF-C2D5-C1DA-310D647236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98" y="3330849"/>
            <a:ext cx="540201" cy="3258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94B7A7-7C8D-4AE3-4DAA-A1315054A8D8}"/>
              </a:ext>
            </a:extLst>
          </p:cNvPr>
          <p:cNvSpPr txBox="1"/>
          <p:nvPr/>
        </p:nvSpPr>
        <p:spPr>
          <a:xfrm>
            <a:off x="6433597" y="4048678"/>
            <a:ext cx="1106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Chemical </a:t>
            </a:r>
          </a:p>
          <a:p>
            <a:pPr algn="ctr"/>
            <a:r>
              <a:rPr lang="en-US" b="1" i="1" dirty="0"/>
              <a:t>Step</a:t>
            </a:r>
          </a:p>
        </p:txBody>
      </p:sp>
      <p:sp>
        <p:nvSpPr>
          <p:cNvPr id="21" name="Arrow: Curved Left 20">
            <a:extLst>
              <a:ext uri="{FF2B5EF4-FFF2-40B4-BE49-F238E27FC236}">
                <a16:creationId xmlns:a16="http://schemas.microsoft.com/office/drawing/2014/main" id="{7C469216-37DF-8D21-4ABA-4E3ED783BB45}"/>
              </a:ext>
            </a:extLst>
          </p:cNvPr>
          <p:cNvSpPr/>
          <p:nvPr/>
        </p:nvSpPr>
        <p:spPr>
          <a:xfrm flipH="1">
            <a:off x="7629709" y="4125156"/>
            <a:ext cx="414543" cy="963679"/>
          </a:xfrm>
          <a:prstGeom prst="curvedLeftArrow">
            <a:avLst>
              <a:gd name="adj1" fmla="val 25000"/>
              <a:gd name="adj2" fmla="val 64220"/>
              <a:gd name="adj3" fmla="val 41649"/>
            </a:avLst>
          </a:prstGeom>
          <a:solidFill>
            <a:srgbClr val="574588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/>
      <p:bldP spid="17" grpId="0" animBg="1"/>
      <p:bldP spid="18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Photoredox in medicinal chemistry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78EFF-7FA8-5A50-5852-7C4652BDF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81" y="928292"/>
            <a:ext cx="5775695" cy="171795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684CA10-1897-4779-6ADC-F3DBFC0C0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6" y="2848882"/>
            <a:ext cx="5473503" cy="328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7912D-E4BB-BECB-3EE8-6270421BC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37" y="910974"/>
            <a:ext cx="5310381" cy="1894117"/>
          </a:xfrm>
          <a:prstGeom prst="rect">
            <a:avLst/>
          </a:prstGeom>
        </p:spPr>
      </p:pic>
      <p:pic>
        <p:nvPicPr>
          <p:cNvPr id="8" name="Picture 4" descr="Figure 1">
            <a:extLst>
              <a:ext uri="{FF2B5EF4-FFF2-40B4-BE49-F238E27FC236}">
                <a16:creationId xmlns:a16="http://schemas.microsoft.com/office/drawing/2014/main" id="{D38524B9-3F98-7D1C-15E5-90065892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70" y="2851737"/>
            <a:ext cx="47625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erck &amp; Co - Drug Company History, Products &amp; Lawsuits">
            <a:extLst>
              <a:ext uri="{FF2B5EF4-FFF2-40B4-BE49-F238E27FC236}">
                <a16:creationId xmlns:a16="http://schemas.microsoft.com/office/drawing/2014/main" id="{E801753C-B406-096E-741B-DA886861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31" y="4716238"/>
            <a:ext cx="2275406" cy="11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oche | Genentech R&amp;D (gRED)">
            <a:extLst>
              <a:ext uri="{FF2B5EF4-FFF2-40B4-BE49-F238E27FC236}">
                <a16:creationId xmlns:a16="http://schemas.microsoft.com/office/drawing/2014/main" id="{E27DE2D2-CEF3-F7D5-CF8F-46ADBDEF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7" b="35860"/>
          <a:stretch/>
        </p:blipFill>
        <p:spPr bwMode="auto">
          <a:xfrm>
            <a:off x="9117045" y="5035211"/>
            <a:ext cx="2863281" cy="53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AA2DF8-BA7D-B7CA-215C-F74FA0A7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23" y="5811367"/>
            <a:ext cx="2273559" cy="4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Pfizer - Wikipedia">
            <a:extLst>
              <a:ext uri="{FF2B5EF4-FFF2-40B4-BE49-F238E27FC236}">
                <a16:creationId xmlns:a16="http://schemas.microsoft.com/office/drawing/2014/main" id="{1B2699E9-004F-DE50-306F-13279BD9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032" y="5508803"/>
            <a:ext cx="1946784" cy="79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24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The classic, workhorse </a:t>
            </a:r>
            <a:r>
              <a:rPr lang="en-US" sz="4400" b="1" dirty="0" err="1">
                <a:solidFill>
                  <a:schemeClr val="bg1"/>
                </a:solidFill>
              </a:rPr>
              <a:t>photoredox</a:t>
            </a:r>
            <a:r>
              <a:rPr lang="en-US" sz="4400" b="1" dirty="0">
                <a:solidFill>
                  <a:schemeClr val="bg1"/>
                </a:solidFill>
              </a:rPr>
              <a:t> catalysts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Visible light photoredox catalysts ( = local absorbance maximum for... |  Download Scientific Diagram">
            <a:extLst>
              <a:ext uri="{FF2B5EF4-FFF2-40B4-BE49-F238E27FC236}">
                <a16:creationId xmlns:a16="http://schemas.microsoft.com/office/drawing/2014/main" id="{53D7029D-BC99-A87C-DB28-EE8181418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r="1289" b="10647"/>
          <a:stretch/>
        </p:blipFill>
        <p:spPr bwMode="auto">
          <a:xfrm>
            <a:off x="1503160" y="914331"/>
            <a:ext cx="9185677" cy="28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r(ppy)2(acac) Powder Supplier | Stanford Advanced Materials">
            <a:extLst>
              <a:ext uri="{FF2B5EF4-FFF2-40B4-BE49-F238E27FC236}">
                <a16:creationId xmlns:a16="http://schemas.microsoft.com/office/drawing/2014/main" id="{115E5A4A-6BC6-E9E5-A6FA-DEF980F02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0" y="4367160"/>
            <a:ext cx="1951811" cy="164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67497-718B-D2C9-7C72-320F260557E5}"/>
              </a:ext>
            </a:extLst>
          </p:cNvPr>
          <p:cNvSpPr txBox="1"/>
          <p:nvPr/>
        </p:nvSpPr>
        <p:spPr>
          <a:xfrm>
            <a:off x="4127028" y="3873023"/>
            <a:ext cx="3425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1-3 steps to make from commercially available precursors</a:t>
            </a:r>
          </a:p>
          <a:p>
            <a:endParaRPr lang="en-US" b="1" dirty="0"/>
          </a:p>
          <a:p>
            <a:r>
              <a:rPr lang="en-US" b="1" dirty="0"/>
              <a:t>Air stable</a:t>
            </a:r>
          </a:p>
          <a:p>
            <a:endParaRPr lang="en-US" b="1" dirty="0"/>
          </a:p>
          <a:p>
            <a:r>
              <a:rPr lang="en-US" b="1" dirty="0"/>
              <a:t>Some incorporate “rare earth” metals like </a:t>
            </a:r>
            <a:r>
              <a:rPr lang="en-US" b="1" dirty="0" err="1"/>
              <a:t>Ir</a:t>
            </a:r>
            <a:r>
              <a:rPr lang="en-US" b="1" dirty="0"/>
              <a:t>, Ru, and </a:t>
            </a:r>
            <a:r>
              <a:rPr lang="en-US" b="1" dirty="0" err="1"/>
              <a:t>Os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595E4F-DCF6-9172-7287-4BC42F1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9792" y="4008500"/>
            <a:ext cx="4692508" cy="2172847"/>
          </a:xfrm>
          <a:prstGeom prst="rect">
            <a:avLst/>
          </a:prstGeom>
        </p:spPr>
      </p:pic>
      <p:pic>
        <p:nvPicPr>
          <p:cNvPr id="9" name="Picture 8" descr="Tris(bipyridine)ruthenium(II) chloride - Wikipedia">
            <a:extLst>
              <a:ext uri="{FF2B5EF4-FFF2-40B4-BE49-F238E27FC236}">
                <a16:creationId xmlns:a16="http://schemas.microsoft.com/office/drawing/2014/main" id="{B66519D2-ED1F-3733-012F-497CC948D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24" y="3845725"/>
            <a:ext cx="1642608" cy="109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hodamine 6G (Basic Red 1), Form: Powder, Packaging Size: 1kg at Rs 1000/kg  in Mumbai">
            <a:extLst>
              <a:ext uri="{FF2B5EF4-FFF2-40B4-BE49-F238E27FC236}">
                <a16:creationId xmlns:a16="http://schemas.microsoft.com/office/drawing/2014/main" id="{2CDE8D10-C6D2-D5D5-3B42-F0D46EED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752" y="5142241"/>
            <a:ext cx="1116951" cy="111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185530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The underlying inorganic and physical chemistry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40AAE5-988A-DF98-141A-8215F56604EB}"/>
              </a:ext>
            </a:extLst>
          </p:cNvPr>
          <p:cNvSpPr/>
          <p:nvPr/>
        </p:nvSpPr>
        <p:spPr>
          <a:xfrm>
            <a:off x="255734" y="1298865"/>
            <a:ext cx="3013362" cy="935182"/>
          </a:xfrm>
          <a:prstGeom prst="roundRect">
            <a:avLst/>
          </a:prstGeom>
          <a:solidFill>
            <a:srgbClr val="349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MLCT excited state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8CAE39-E194-76BC-4B50-064369A045A3}"/>
              </a:ext>
            </a:extLst>
          </p:cNvPr>
          <p:cNvSpPr/>
          <p:nvPr/>
        </p:nvSpPr>
        <p:spPr>
          <a:xfrm>
            <a:off x="337709" y="4901910"/>
            <a:ext cx="3013362" cy="935182"/>
          </a:xfrm>
          <a:prstGeom prst="roundRect">
            <a:avLst/>
          </a:prstGeom>
          <a:solidFill>
            <a:srgbClr val="349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/>
              <a:t>Long-lived excited state (&gt;10 ns)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DC60-81AE-CEF8-555B-7485A96E5849}"/>
              </a:ext>
            </a:extLst>
          </p:cNvPr>
          <p:cNvSpPr/>
          <p:nvPr/>
        </p:nvSpPr>
        <p:spPr>
          <a:xfrm>
            <a:off x="8794820" y="1192214"/>
            <a:ext cx="3292762" cy="1148484"/>
          </a:xfrm>
          <a:prstGeom prst="roundRect">
            <a:avLst/>
          </a:prstGeom>
          <a:solidFill>
            <a:srgbClr val="349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/>
              <a:t>Highly redox- active/reactive  excited-state</a:t>
            </a:r>
            <a:endParaRPr lang="en-US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B7B648-6EB6-84BE-B0A1-8690ED50BD03}"/>
              </a:ext>
            </a:extLst>
          </p:cNvPr>
          <p:cNvSpPr/>
          <p:nvPr/>
        </p:nvSpPr>
        <p:spPr>
          <a:xfrm>
            <a:off x="8121720" y="4746046"/>
            <a:ext cx="3965862" cy="1246909"/>
          </a:xfrm>
          <a:prstGeom prst="roundRect">
            <a:avLst/>
          </a:prstGeom>
          <a:solidFill>
            <a:srgbClr val="349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/>
              <a:t>Resistant to decomposition in photochemical conditions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34D2B3-2120-FC6D-C07F-A99C68BCE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175" y="1431925"/>
            <a:ext cx="3524250" cy="348615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D3BE5D-B9BB-1E8A-96BC-F2BC832F7DE4}"/>
              </a:ext>
            </a:extLst>
          </p:cNvPr>
          <p:cNvCxnSpPr/>
          <p:nvPr/>
        </p:nvCxnSpPr>
        <p:spPr>
          <a:xfrm flipH="1" flipV="1">
            <a:off x="3351071" y="2374900"/>
            <a:ext cx="843104" cy="393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2BBCF9-128B-D286-7815-CBBAE759FA6B}"/>
              </a:ext>
            </a:extLst>
          </p:cNvPr>
          <p:cNvCxnSpPr>
            <a:cxnSpLocks/>
          </p:cNvCxnSpPr>
          <p:nvPr/>
        </p:nvCxnSpPr>
        <p:spPr>
          <a:xfrm flipH="1">
            <a:off x="3564557" y="4441947"/>
            <a:ext cx="843104" cy="4761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F5C6B7-7E3F-D6A4-CD22-E9CCF4C13A62}"/>
              </a:ext>
            </a:extLst>
          </p:cNvPr>
          <p:cNvCxnSpPr>
            <a:cxnSpLocks/>
          </p:cNvCxnSpPr>
          <p:nvPr/>
        </p:nvCxnSpPr>
        <p:spPr>
          <a:xfrm flipV="1">
            <a:off x="7498521" y="2111954"/>
            <a:ext cx="1144983" cy="4597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0D93C0-DEB9-AE40-B487-A07BDF46961E}"/>
              </a:ext>
            </a:extLst>
          </p:cNvPr>
          <p:cNvCxnSpPr>
            <a:cxnSpLocks/>
          </p:cNvCxnSpPr>
          <p:nvPr/>
        </p:nvCxnSpPr>
        <p:spPr>
          <a:xfrm>
            <a:off x="7024165" y="4220070"/>
            <a:ext cx="825319" cy="5425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10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716B300-1F09-E56F-322D-10643BAF0F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205" y="-756031"/>
            <a:ext cx="9227378" cy="8304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A09AF1-D789-41B5-380B-4D72E446CB88}"/>
              </a:ext>
            </a:extLst>
          </p:cNvPr>
          <p:cNvSpPr txBox="1"/>
          <p:nvPr/>
        </p:nvSpPr>
        <p:spPr>
          <a:xfrm>
            <a:off x="3603240" y="1118345"/>
            <a:ext cx="550631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-More reactive</a:t>
            </a:r>
          </a:p>
          <a:p>
            <a:endParaRPr lang="en-US" sz="3600" b="1" dirty="0"/>
          </a:p>
          <a:p>
            <a:r>
              <a:rPr lang="en-US" sz="3600" b="1" dirty="0"/>
              <a:t>-More selective</a:t>
            </a:r>
          </a:p>
          <a:p>
            <a:endParaRPr lang="en-US" sz="3600" b="1" dirty="0"/>
          </a:p>
          <a:p>
            <a:r>
              <a:rPr lang="en-US" sz="3600" b="1" dirty="0"/>
              <a:t>-High photonic efficiency</a:t>
            </a:r>
          </a:p>
          <a:p>
            <a:endParaRPr lang="en-US" sz="3600" b="1" dirty="0"/>
          </a:p>
          <a:p>
            <a:r>
              <a:rPr lang="en-US" sz="3600" b="1" dirty="0"/>
              <a:t>-Improved cost efficiency</a:t>
            </a:r>
          </a:p>
          <a:p>
            <a:endParaRPr lang="en-US" sz="3600" b="1" dirty="0"/>
          </a:p>
          <a:p>
            <a:r>
              <a:rPr lang="en-US" sz="3600" b="1" dirty="0"/>
              <a:t>-More biocompatible</a:t>
            </a:r>
          </a:p>
          <a:p>
            <a:endParaRPr lang="en-US" sz="3600" b="1" dirty="0"/>
          </a:p>
          <a:p>
            <a:endParaRPr lang="en-US" sz="36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Desirable properties of next-gen photocatalysts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Graphic 5" descr="Money outline">
            <a:extLst>
              <a:ext uri="{FF2B5EF4-FFF2-40B4-BE49-F238E27FC236}">
                <a16:creationId xmlns:a16="http://schemas.microsoft.com/office/drawing/2014/main" id="{BB2E8CB6-D6D7-A3A7-ADD8-B5E651623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9556" y="4218880"/>
            <a:ext cx="914400" cy="914400"/>
          </a:xfrm>
          <a:prstGeom prst="rect">
            <a:avLst/>
          </a:prstGeom>
        </p:spPr>
      </p:pic>
      <p:pic>
        <p:nvPicPr>
          <p:cNvPr id="11" name="Graphic 10" descr="Medicine with solid fill">
            <a:extLst>
              <a:ext uri="{FF2B5EF4-FFF2-40B4-BE49-F238E27FC236}">
                <a16:creationId xmlns:a16="http://schemas.microsoft.com/office/drawing/2014/main" id="{BC93FD99-F4A2-0D4F-473D-872EC6B1B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99616" y="5348917"/>
            <a:ext cx="914400" cy="9144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10937BB6-C22B-F4AB-9286-5BCDD833C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79061" y="2102976"/>
            <a:ext cx="788040" cy="788040"/>
          </a:xfrm>
          <a:prstGeom prst="rect">
            <a:avLst/>
          </a:prstGeom>
        </p:spPr>
      </p:pic>
      <p:pic>
        <p:nvPicPr>
          <p:cNvPr id="33" name="Graphic 32" descr="Fluorescent Light Bulb with solid fill">
            <a:extLst>
              <a:ext uri="{FF2B5EF4-FFF2-40B4-BE49-F238E27FC236}">
                <a16:creationId xmlns:a16="http://schemas.microsoft.com/office/drawing/2014/main" id="{422DE189-338C-2EB1-0688-A6FBA4A4AB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4016" y="3194718"/>
            <a:ext cx="914400" cy="914400"/>
          </a:xfrm>
          <a:prstGeom prst="rect">
            <a:avLst/>
          </a:prstGeom>
        </p:spPr>
      </p:pic>
      <p:pic>
        <p:nvPicPr>
          <p:cNvPr id="35" name="Graphic 34" descr="Fireworks with solid fill">
            <a:extLst>
              <a:ext uri="{FF2B5EF4-FFF2-40B4-BE49-F238E27FC236}">
                <a16:creationId xmlns:a16="http://schemas.microsoft.com/office/drawing/2014/main" id="{B5D75D9E-B4B4-E2F5-4B7C-DC637E1844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12949" y="1113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2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At the intersection of physical, organic, and inorganic chemistry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different types of molecules&#10;&#10;Description automatically generated">
            <a:extLst>
              <a:ext uri="{FF2B5EF4-FFF2-40B4-BE49-F238E27FC236}">
                <a16:creationId xmlns:a16="http://schemas.microsoft.com/office/drawing/2014/main" id="{F934BED2-705A-1AD3-6273-862A5E0E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82" y="1070498"/>
            <a:ext cx="7385835" cy="49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32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Ligand-to-metal charge transfer (LMCT) </a:t>
            </a:r>
            <a:r>
              <a:rPr lang="en-US" sz="4000" b="1" dirty="0" err="1">
                <a:solidFill>
                  <a:schemeClr val="bg1"/>
                </a:solidFill>
              </a:rPr>
              <a:t>photoredox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BA2565-5677-EA44-F035-C5C6981DF8AF}"/>
              </a:ext>
            </a:extLst>
          </p:cNvPr>
          <p:cNvSpPr txBox="1"/>
          <p:nvPr/>
        </p:nvSpPr>
        <p:spPr>
          <a:xfrm>
            <a:off x="5060731" y="6478954"/>
            <a:ext cx="262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black"/>
                </a:solidFill>
                <a:latin typeface="Aptos" panose="02110004020202020204"/>
              </a:rPr>
              <a:t>Juliá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F.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ChemCatChem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30111-8C56-8EC3-84E5-FBD24416E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4" y="1962102"/>
            <a:ext cx="11441800" cy="2933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F19213-4129-E288-169B-2BA2E7C5FEFC}"/>
              </a:ext>
            </a:extLst>
          </p:cNvPr>
          <p:cNvSpPr/>
          <p:nvPr/>
        </p:nvSpPr>
        <p:spPr>
          <a:xfrm>
            <a:off x="441434" y="1807779"/>
            <a:ext cx="283780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9E32BE-E411-32BE-3061-E88B5B4BEA3E}"/>
              </a:ext>
            </a:extLst>
          </p:cNvPr>
          <p:cNvSpPr/>
          <p:nvPr/>
        </p:nvSpPr>
        <p:spPr>
          <a:xfrm>
            <a:off x="4776951" y="1962102"/>
            <a:ext cx="283780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FEA5D1-53DA-97E1-C2F1-97CFC50C7791}"/>
              </a:ext>
            </a:extLst>
          </p:cNvPr>
          <p:cNvSpPr/>
          <p:nvPr/>
        </p:nvSpPr>
        <p:spPr>
          <a:xfrm>
            <a:off x="8376477" y="1916728"/>
            <a:ext cx="283780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C9E37B-5F30-CE6B-ABD9-F4B02832E142}"/>
              </a:ext>
            </a:extLst>
          </p:cNvPr>
          <p:cNvSpPr/>
          <p:nvPr/>
        </p:nvSpPr>
        <p:spPr>
          <a:xfrm>
            <a:off x="4610100" y="1638300"/>
            <a:ext cx="38862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60B4-5E5D-C93E-FE27-1947E1E61F9F}"/>
              </a:ext>
            </a:extLst>
          </p:cNvPr>
          <p:cNvSpPr/>
          <p:nvPr/>
        </p:nvSpPr>
        <p:spPr>
          <a:xfrm>
            <a:off x="8305800" y="1714499"/>
            <a:ext cx="38862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8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grey cone shaped object with black dots&#10;&#10;Description automatically generated">
            <a:extLst>
              <a:ext uri="{FF2B5EF4-FFF2-40B4-BE49-F238E27FC236}">
                <a16:creationId xmlns:a16="http://schemas.microsoft.com/office/drawing/2014/main" id="{22FE6015-4284-E7A0-8773-62F643B1B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572" y="1911441"/>
            <a:ext cx="4612331" cy="295270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05E7A-693B-BCC5-11C2-5A869E82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02F76C-C2AD-DB6D-3D92-91C9ED2E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07218"/>
            <a:ext cx="12168971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 clear impetus for mechanistic inquiry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45929F-97D6-7B7A-42F7-F8A7F6A66DB1}"/>
              </a:ext>
            </a:extLst>
          </p:cNvPr>
          <p:cNvSpPr/>
          <p:nvPr/>
        </p:nvSpPr>
        <p:spPr>
          <a:xfrm>
            <a:off x="2206735" y="5140599"/>
            <a:ext cx="1671863" cy="5942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37E8ACA2-7CE9-5844-9EAC-977C38657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981"/>
          <a:stretch/>
        </p:blipFill>
        <p:spPr>
          <a:xfrm>
            <a:off x="6040" y="4279151"/>
            <a:ext cx="7489084" cy="1895542"/>
          </a:xfrm>
          <a:prstGeom prst="rect">
            <a:avLst/>
          </a:prstGeom>
        </p:spPr>
      </p:pic>
      <p:pic>
        <p:nvPicPr>
          <p:cNvPr id="38" name="Picture 37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D70EF657-A54E-4043-3CCC-456BF5254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63" b="57950"/>
          <a:stretch/>
        </p:blipFill>
        <p:spPr>
          <a:xfrm>
            <a:off x="-3771" y="2726114"/>
            <a:ext cx="7489084" cy="188363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C7C08E1-DB99-6280-8273-3BF37683C458}"/>
              </a:ext>
            </a:extLst>
          </p:cNvPr>
          <p:cNvSpPr/>
          <p:nvPr/>
        </p:nvSpPr>
        <p:spPr>
          <a:xfrm>
            <a:off x="4665983" y="4206279"/>
            <a:ext cx="992813" cy="4780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80B6A4-A4F6-E18A-453F-1555C749C59E}"/>
              </a:ext>
            </a:extLst>
          </p:cNvPr>
          <p:cNvSpPr/>
          <p:nvPr/>
        </p:nvSpPr>
        <p:spPr>
          <a:xfrm>
            <a:off x="4761393" y="5696609"/>
            <a:ext cx="992813" cy="4780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B9EDA3-A595-7D53-35B2-7048D5B7EA2E}"/>
              </a:ext>
            </a:extLst>
          </p:cNvPr>
          <p:cNvSpPr/>
          <p:nvPr/>
        </p:nvSpPr>
        <p:spPr>
          <a:xfrm>
            <a:off x="3420305" y="3376356"/>
            <a:ext cx="992813" cy="4780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402A3EAD-FF4E-61B1-A995-EA840BBBDD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459" b="40914"/>
          <a:stretch/>
        </p:blipFill>
        <p:spPr>
          <a:xfrm>
            <a:off x="6869" y="982084"/>
            <a:ext cx="7432943" cy="1667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678C30-47F3-2B6E-EC19-29165AB1A742}"/>
              </a:ext>
            </a:extLst>
          </p:cNvPr>
          <p:cNvSpPr/>
          <p:nvPr/>
        </p:nvSpPr>
        <p:spPr>
          <a:xfrm>
            <a:off x="5114077" y="5616049"/>
            <a:ext cx="396624" cy="2186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F86B1C-F711-8196-FEB1-C06EC85B45A3}"/>
              </a:ext>
            </a:extLst>
          </p:cNvPr>
          <p:cNvSpPr/>
          <p:nvPr/>
        </p:nvSpPr>
        <p:spPr>
          <a:xfrm>
            <a:off x="4855497" y="3854440"/>
            <a:ext cx="655204" cy="4247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1AB86487-176D-712C-7BAE-62A475B39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40" t="33660" r="23857" b="57950"/>
          <a:stretch/>
        </p:blipFill>
        <p:spPr>
          <a:xfrm>
            <a:off x="3044517" y="3216996"/>
            <a:ext cx="1534869" cy="93403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598A46-3D18-38E8-BFCA-DDDD842E0041}"/>
              </a:ext>
            </a:extLst>
          </p:cNvPr>
          <p:cNvSpPr/>
          <p:nvPr/>
        </p:nvSpPr>
        <p:spPr>
          <a:xfrm>
            <a:off x="2439928" y="5077107"/>
            <a:ext cx="852361" cy="3817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0057B09-088C-4121-B8FF-5B1D0CCA91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962"/>
          <a:stretch/>
        </p:blipFill>
        <p:spPr>
          <a:xfrm>
            <a:off x="2241433" y="5045099"/>
            <a:ext cx="1114703" cy="5557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571F41-2082-B2AC-FF2F-B08E56607F8F}"/>
              </a:ext>
            </a:extLst>
          </p:cNvPr>
          <p:cNvSpPr/>
          <p:nvPr/>
        </p:nvSpPr>
        <p:spPr>
          <a:xfrm>
            <a:off x="3563346" y="1702621"/>
            <a:ext cx="852361" cy="3231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C8E5FF-60F1-48E1-389B-87867946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74" t="-762" r="274" b="54200"/>
          <a:stretch/>
        </p:blipFill>
        <p:spPr>
          <a:xfrm>
            <a:off x="3411685" y="1598621"/>
            <a:ext cx="1114703" cy="646332"/>
          </a:xfrm>
          <a:prstGeom prst="rect">
            <a:avLst/>
          </a:prstGeom>
        </p:spPr>
      </p:pic>
      <p:pic>
        <p:nvPicPr>
          <p:cNvPr id="37" name="Picture 36" descr="A grey cone shaped object with black dots&#10;&#10;Description automatically generated">
            <a:extLst>
              <a:ext uri="{FF2B5EF4-FFF2-40B4-BE49-F238E27FC236}">
                <a16:creationId xmlns:a16="http://schemas.microsoft.com/office/drawing/2014/main" id="{F1304FD7-084F-F026-EFA1-B584B1C09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572" y="1911441"/>
            <a:ext cx="4612331" cy="2952706"/>
          </a:xfrm>
          <a:prstGeom prst="rect">
            <a:avLst/>
          </a:prstGeom>
        </p:spPr>
      </p:pic>
      <p:pic>
        <p:nvPicPr>
          <p:cNvPr id="35" name="Picture 34" descr="A close-up of a science experiment&#10;&#10;Description automatically generated">
            <a:extLst>
              <a:ext uri="{FF2B5EF4-FFF2-40B4-BE49-F238E27FC236}">
                <a16:creationId xmlns:a16="http://schemas.microsoft.com/office/drawing/2014/main" id="{268637F4-F231-09C6-B86B-EEBD82882F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0639" y="1945307"/>
            <a:ext cx="4612331" cy="295270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00AA20E-2F0A-23A4-A836-914BB4F566FF}"/>
              </a:ext>
            </a:extLst>
          </p:cNvPr>
          <p:cNvSpPr/>
          <p:nvPr/>
        </p:nvSpPr>
        <p:spPr>
          <a:xfrm>
            <a:off x="88228" y="997074"/>
            <a:ext cx="6999364" cy="174403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Generating ligand radicals through bond rupture is not the predominant decay pathway, so what is?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D2B13-83FA-34DC-2418-189D00615431}"/>
              </a:ext>
            </a:extLst>
          </p:cNvPr>
          <p:cNvSpPr/>
          <p:nvPr/>
        </p:nvSpPr>
        <p:spPr>
          <a:xfrm>
            <a:off x="4095173" y="3963214"/>
            <a:ext cx="2325254" cy="545626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QY ≈ 10 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-5</a:t>
            </a:r>
          </a:p>
        </p:txBody>
      </p:sp>
      <p:pic>
        <p:nvPicPr>
          <p:cNvPr id="10" name="Picture 9" descr="A black rectangular object with black lines&#10;&#10;Description automatically generated">
            <a:extLst>
              <a:ext uri="{FF2B5EF4-FFF2-40B4-BE49-F238E27FC236}">
                <a16:creationId xmlns:a16="http://schemas.microsoft.com/office/drawing/2014/main" id="{D2620E6E-BB6C-4491-BFB2-7D3ADD4BB4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2284"/>
          <a:stretch/>
        </p:blipFill>
        <p:spPr>
          <a:xfrm>
            <a:off x="7285094" y="5152192"/>
            <a:ext cx="4876909" cy="920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F984CF-BE20-AE5B-3631-12C1FF3E86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7774"/>
          <a:stretch/>
        </p:blipFill>
        <p:spPr>
          <a:xfrm>
            <a:off x="7292062" y="5020586"/>
            <a:ext cx="4876909" cy="100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0" grpId="0" animBg="1"/>
      <p:bldP spid="19" grpId="0" animBg="1"/>
      <p:bldP spid="46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Classically, Fe and other 1</a:t>
            </a:r>
            <a:r>
              <a:rPr lang="en-US" sz="2800" b="1" baseline="30000" dirty="0"/>
              <a:t>st</a:t>
            </a:r>
            <a:r>
              <a:rPr lang="en-US" sz="2800" b="1" dirty="0"/>
              <a:t> row metals are supposed to be bad photocatalysts!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BA2565-5677-EA44-F035-C5C6981DF8AF}"/>
              </a:ext>
            </a:extLst>
          </p:cNvPr>
          <p:cNvSpPr txBox="1"/>
          <p:nvPr/>
        </p:nvSpPr>
        <p:spPr>
          <a:xfrm>
            <a:off x="3717208" y="6478954"/>
            <a:ext cx="2807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Wenger, O.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Chem. Eur. J.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0117B-5F75-EC74-AF38-44B4B2BBA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68"/>
          <a:stretch/>
        </p:blipFill>
        <p:spPr>
          <a:xfrm>
            <a:off x="386123" y="3502520"/>
            <a:ext cx="5426148" cy="2569096"/>
          </a:xfrm>
          <a:prstGeom prst="rect">
            <a:avLst/>
          </a:prstGeom>
        </p:spPr>
      </p:pic>
      <p:pic>
        <p:nvPicPr>
          <p:cNvPr id="15" name="Picture 4" descr="Details are in the caption following the image">
            <a:extLst>
              <a:ext uri="{FF2B5EF4-FFF2-40B4-BE49-F238E27FC236}">
                <a16:creationId xmlns:a16="http://schemas.microsoft.com/office/drawing/2014/main" id="{E1870062-3DF7-5334-37DE-149FA35D3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" b="51684"/>
          <a:stretch/>
        </p:blipFill>
        <p:spPr bwMode="auto">
          <a:xfrm>
            <a:off x="386123" y="943987"/>
            <a:ext cx="5426148" cy="24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501A73-73FE-E666-D548-CDDF32DA381E}"/>
              </a:ext>
            </a:extLst>
          </p:cNvPr>
          <p:cNvSpPr txBox="1"/>
          <p:nvPr/>
        </p:nvSpPr>
        <p:spPr>
          <a:xfrm>
            <a:off x="73572" y="2886931"/>
            <a:ext cx="2212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MLCT lifetime: 930 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56C62A-9706-6018-6586-CCA8B4FF7CFD}"/>
              </a:ext>
            </a:extLst>
          </p:cNvPr>
          <p:cNvSpPr txBox="1"/>
          <p:nvPr/>
        </p:nvSpPr>
        <p:spPr>
          <a:xfrm>
            <a:off x="107010" y="5886950"/>
            <a:ext cx="214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MLCT lifetime: &lt; 1 </a:t>
            </a:r>
            <a:r>
              <a:rPr lang="en-US" dirty="0" err="1"/>
              <a:t>ps</a:t>
            </a:r>
            <a:endParaRPr lang="en-US" dirty="0"/>
          </a:p>
        </p:txBody>
      </p:sp>
      <p:pic>
        <p:nvPicPr>
          <p:cNvPr id="18" name="Picture 10" descr="Details are in the caption following the image">
            <a:extLst>
              <a:ext uri="{FF2B5EF4-FFF2-40B4-BE49-F238E27FC236}">
                <a16:creationId xmlns:a16="http://schemas.microsoft.com/office/drawing/2014/main" id="{4FCD5EE5-6E20-1A53-421B-AAF21B669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/>
          <a:stretch/>
        </p:blipFill>
        <p:spPr bwMode="auto">
          <a:xfrm>
            <a:off x="6321336" y="1377200"/>
            <a:ext cx="5531349" cy="253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DE6DEC-1A41-5B92-A92A-D4D307568B08}"/>
              </a:ext>
            </a:extLst>
          </p:cNvPr>
          <p:cNvSpPr txBox="1"/>
          <p:nvPr/>
        </p:nvSpPr>
        <p:spPr>
          <a:xfrm>
            <a:off x="5858969" y="943987"/>
            <a:ext cx="634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whole field emerged trying to deal with Fe LF deactivation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00E62C-7E4B-2FB5-7E3B-62ADA40CCCAF}"/>
              </a:ext>
            </a:extLst>
          </p:cNvPr>
          <p:cNvSpPr txBox="1"/>
          <p:nvPr/>
        </p:nvSpPr>
        <p:spPr>
          <a:xfrm>
            <a:off x="6013569" y="3972461"/>
            <a:ext cx="603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Ag(II) d</a:t>
            </a:r>
            <a:r>
              <a:rPr lang="en-US" b="1" baseline="30000" dirty="0"/>
              <a:t>9</a:t>
            </a:r>
            <a:r>
              <a:rPr lang="en-US" b="1" dirty="0"/>
              <a:t>, Cu(II) d</a:t>
            </a:r>
            <a:r>
              <a:rPr lang="en-US" b="1" baseline="30000" dirty="0"/>
              <a:t>9</a:t>
            </a:r>
            <a:r>
              <a:rPr lang="en-US" b="1" dirty="0"/>
              <a:t>, and Fe(III) d</a:t>
            </a:r>
            <a:r>
              <a:rPr lang="en-US" b="1" baseline="30000" dirty="0"/>
              <a:t>5</a:t>
            </a:r>
            <a:r>
              <a:rPr lang="en-US" b="1" dirty="0"/>
              <a:t> all have partially filled d-orbitals! </a:t>
            </a:r>
          </a:p>
        </p:txBody>
      </p:sp>
      <p:pic>
        <p:nvPicPr>
          <p:cNvPr id="21" name="Picture 20" descr="A black background with a red arrow pointing to a black background&#10;&#10;Description automatically generated">
            <a:extLst>
              <a:ext uri="{FF2B5EF4-FFF2-40B4-BE49-F238E27FC236}">
                <a16:creationId xmlns:a16="http://schemas.microsoft.com/office/drawing/2014/main" id="{5A42B38C-D97D-DD6B-F5B1-3953CAE50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28" y="4646196"/>
            <a:ext cx="3907544" cy="16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625930-F2C2-EBCA-844A-B707C53A8BE4}"/>
              </a:ext>
            </a:extLst>
          </p:cNvPr>
          <p:cNvSpPr/>
          <p:nvPr/>
        </p:nvSpPr>
        <p:spPr>
          <a:xfrm>
            <a:off x="6564637" y="991121"/>
            <a:ext cx="5016917" cy="117585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0873A4-6E91-A834-F337-2C1424910894}"/>
              </a:ext>
            </a:extLst>
          </p:cNvPr>
          <p:cNvSpPr/>
          <p:nvPr/>
        </p:nvSpPr>
        <p:spPr>
          <a:xfrm>
            <a:off x="232512" y="991298"/>
            <a:ext cx="5244816" cy="93915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7E38DFC1-E3CB-F80D-4617-51758522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874" y="2046502"/>
            <a:ext cx="9204764" cy="3058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5D20F-9C27-08E1-2BDA-C9611BA46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Competing Decay Pathways</a:t>
            </a:r>
          </a:p>
        </p:txBody>
      </p:sp>
      <p:pic>
        <p:nvPicPr>
          <p:cNvPr id="6" name="Picture 5" descr="A black rectangle with black lines&#10;&#10;Description automatically generated">
            <a:extLst>
              <a:ext uri="{FF2B5EF4-FFF2-40B4-BE49-F238E27FC236}">
                <a16:creationId xmlns:a16="http://schemas.microsoft.com/office/drawing/2014/main" id="{26B88F27-F396-1571-5FDE-A52DEB6D3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874" y="2046502"/>
            <a:ext cx="9204764" cy="3058162"/>
          </a:xfrm>
          <a:prstGeom prst="rect">
            <a:avLst/>
          </a:prstGeom>
        </p:spPr>
      </p:pic>
      <p:pic>
        <p:nvPicPr>
          <p:cNvPr id="10" name="Picture 9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79DF0637-1BA5-4F29-2461-2BD5D153D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874" y="2046502"/>
            <a:ext cx="9204764" cy="3058162"/>
          </a:xfrm>
          <a:prstGeom prst="rect">
            <a:avLst/>
          </a:prstGeom>
        </p:spPr>
      </p:pic>
      <p:pic>
        <p:nvPicPr>
          <p:cNvPr id="14" name="Picture 1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AFABD861-E290-9512-9387-6DB0B90CA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874" y="2046502"/>
            <a:ext cx="9204764" cy="3058162"/>
          </a:xfrm>
          <a:prstGeom prst="rect">
            <a:avLst/>
          </a:prstGeom>
        </p:spPr>
      </p:pic>
      <p:pic>
        <p:nvPicPr>
          <p:cNvPr id="16" name="Picture 1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20550A7-08CB-EF9A-58D0-0A94DE1D9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874" y="2046502"/>
            <a:ext cx="9204764" cy="3058162"/>
          </a:xfrm>
          <a:prstGeom prst="rect">
            <a:avLst/>
          </a:prstGeom>
        </p:spPr>
      </p:pic>
      <p:pic>
        <p:nvPicPr>
          <p:cNvPr id="18" name="Picture 17" descr="A black and white rectangular object with a white stripe&#10;&#10;Description automatically generated">
            <a:extLst>
              <a:ext uri="{FF2B5EF4-FFF2-40B4-BE49-F238E27FC236}">
                <a16:creationId xmlns:a16="http://schemas.microsoft.com/office/drawing/2014/main" id="{FCAFDE11-718E-21FA-C803-90F036E5F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2874" y="2046502"/>
            <a:ext cx="9204764" cy="30581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252E41C-2709-D28F-042F-67BF1BE68CD3}"/>
              </a:ext>
            </a:extLst>
          </p:cNvPr>
          <p:cNvGrpSpPr/>
          <p:nvPr/>
        </p:nvGrpSpPr>
        <p:grpSpPr>
          <a:xfrm>
            <a:off x="6566194" y="929343"/>
            <a:ext cx="5015361" cy="1178937"/>
            <a:chOff x="5549544" y="-1517316"/>
            <a:chExt cx="5015361" cy="11789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7340F2-2AD9-0CDD-E39C-F67BA104B7B1}"/>
                </a:ext>
              </a:extLst>
            </p:cNvPr>
            <p:cNvSpPr txBox="1"/>
            <p:nvPr/>
          </p:nvSpPr>
          <p:spPr>
            <a:xfrm>
              <a:off x="7775577" y="-1517316"/>
              <a:ext cx="147970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3000" baseline="-25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productive</a:t>
              </a:r>
              <a:endPara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448CA5-5C3D-4F2C-F29A-45B207178EF3}"/>
                </a:ext>
              </a:extLst>
            </p:cNvPr>
            <p:cNvSpPr txBox="1"/>
            <p:nvPr/>
          </p:nvSpPr>
          <p:spPr>
            <a:xfrm>
              <a:off x="6703562" y="-892377"/>
              <a:ext cx="386134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</a:t>
              </a:r>
              <a:r>
                <a:rPr kumimoji="0" lang="en-US" sz="3000" b="0" i="0" u="none" strike="noStrike" kern="1200" cap="none" spc="0" normalizeH="0" baseline="-2500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productive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+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Σk</a:t>
              </a:r>
              <a:r>
                <a:rPr kumimoji="0" lang="en-US" sz="3000" b="0" i="0" u="none" strike="noStrike" kern="1200" cap="none" spc="0" normalizeH="0" baseline="-2500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nonproductive</a:t>
              </a:r>
              <a:r>
                <a:rPr kumimoji="0" lang="en-US" sz="30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D92D37-1327-2B8A-99FC-19BDA615E65E}"/>
                </a:ext>
              </a:extLst>
            </p:cNvPr>
            <p:cNvSpPr txBox="1"/>
            <p:nvPr/>
          </p:nvSpPr>
          <p:spPr>
            <a:xfrm>
              <a:off x="5549544" y="-1181199"/>
              <a:ext cx="122724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QY   = 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2B3160A-CCBA-D3D0-8FCF-94B88EBFF2EA}"/>
                </a:ext>
              </a:extLst>
            </p:cNvPr>
            <p:cNvCxnSpPr>
              <a:cxnSpLocks/>
            </p:cNvCxnSpPr>
            <p:nvPr/>
          </p:nvCxnSpPr>
          <p:spPr>
            <a:xfrm>
              <a:off x="6703562" y="-864668"/>
              <a:ext cx="3625771" cy="2763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E7DDCD7-50E3-535F-8E14-5BC7A712AFE7}"/>
              </a:ext>
            </a:extLst>
          </p:cNvPr>
          <p:cNvSpPr txBox="1"/>
          <p:nvPr/>
        </p:nvSpPr>
        <p:spPr>
          <a:xfrm>
            <a:off x="299221" y="999208"/>
            <a:ext cx="5111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Ultrafast Processes: 10</a:t>
            </a:r>
            <a:r>
              <a:rPr lang="en-US" sz="30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-15</a:t>
            </a: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sz="30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-12 </a:t>
            </a: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(fs to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4423FE-8B34-D006-24EA-D85F18B14BCB}"/>
              </a:ext>
            </a:extLst>
          </p:cNvPr>
          <p:cNvSpPr/>
          <p:nvPr/>
        </p:nvSpPr>
        <p:spPr>
          <a:xfrm>
            <a:off x="3328172" y="5006602"/>
            <a:ext cx="2558279" cy="100600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 Chlorides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3D9A2E-0393-18B1-B1DE-289643D1D7DF}"/>
              </a:ext>
            </a:extLst>
          </p:cNvPr>
          <p:cNvSpPr txBox="1"/>
          <p:nvPr/>
        </p:nvSpPr>
        <p:spPr>
          <a:xfrm>
            <a:off x="5886451" y="4878224"/>
            <a:ext cx="42514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Demonstrated utility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Generation of Cl•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Understand photoinduced dynamics</a:t>
            </a:r>
          </a:p>
        </p:txBody>
      </p:sp>
      <p:pic>
        <p:nvPicPr>
          <p:cNvPr id="27" name="Picture 26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EB90AE6B-14DB-5948-ABB9-67CC157DB1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0459" b="40914"/>
          <a:stretch/>
        </p:blipFill>
        <p:spPr>
          <a:xfrm>
            <a:off x="2488784" y="2628723"/>
            <a:ext cx="7432943" cy="16672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B3BFD-EFA5-73B6-CA57-37748C9D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7120" y="6492240"/>
            <a:ext cx="2743200" cy="337513"/>
          </a:xfrm>
        </p:spPr>
        <p:txBody>
          <a:bodyPr/>
          <a:lstStyle/>
          <a:p>
            <a:fld id="{D69BAE38-B838-CB45-BCCE-D50230F8AAF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17" grpId="0"/>
      <p:bldP spid="24" grpId="0" animBg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ECDF78-938F-8930-8FD0-A4FBB30A2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361"/>
          <a:stretch/>
        </p:blipFill>
        <p:spPr>
          <a:xfrm>
            <a:off x="7865654" y="1363673"/>
            <a:ext cx="944340" cy="434143"/>
          </a:xfrm>
          <a:prstGeom prst="rect">
            <a:avLst/>
          </a:prstGeom>
        </p:spPr>
      </p:pic>
      <p:pic>
        <p:nvPicPr>
          <p:cNvPr id="37" name="Content Placeholder 35" descr="A screenshot of a computer&#10;&#10;Description automatically generated">
            <a:extLst>
              <a:ext uri="{FF2B5EF4-FFF2-40B4-BE49-F238E27FC236}">
                <a16:creationId xmlns:a16="http://schemas.microsoft.com/office/drawing/2014/main" id="{699D57A0-DAE4-F781-4AE2-EA46FE51E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142"/>
          <a:stretch/>
        </p:blipFill>
        <p:spPr>
          <a:xfrm>
            <a:off x="6964842" y="1612473"/>
            <a:ext cx="4324154" cy="21875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3FF51C-AB8D-32A8-D148-29A7BCD27E4F}"/>
              </a:ext>
            </a:extLst>
          </p:cNvPr>
          <p:cNvSpPr/>
          <p:nvPr/>
        </p:nvSpPr>
        <p:spPr>
          <a:xfrm>
            <a:off x="-15766" y="-41533"/>
            <a:ext cx="12192000" cy="83285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DA1CC0-31FA-9163-6CDE-E33A0247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514"/>
            <a:ext cx="12192000" cy="88849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Intro to ultrafast transient absorption (TA)</a:t>
            </a:r>
          </a:p>
        </p:txBody>
      </p:sp>
      <p:pic>
        <p:nvPicPr>
          <p:cNvPr id="12" name="Picture 11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D5CC314-0735-10CF-7CB0-AA9F7D5A4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812" y="2457591"/>
            <a:ext cx="3657600" cy="275590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AA9802F-B7FD-04ED-A854-126D07FBB455}"/>
              </a:ext>
            </a:extLst>
          </p:cNvPr>
          <p:cNvCxnSpPr>
            <a:cxnSpLocks/>
          </p:cNvCxnSpPr>
          <p:nvPr/>
        </p:nvCxnSpPr>
        <p:spPr>
          <a:xfrm>
            <a:off x="6096000" y="855621"/>
            <a:ext cx="0" cy="5486094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23C158E-FF2F-7CD7-E676-FEA577038E92}"/>
              </a:ext>
            </a:extLst>
          </p:cNvPr>
          <p:cNvSpPr/>
          <p:nvPr/>
        </p:nvSpPr>
        <p:spPr>
          <a:xfrm>
            <a:off x="7031736" y="1014984"/>
            <a:ext cx="1950104" cy="27895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Bevel 23">
            <a:extLst>
              <a:ext uri="{FF2B5EF4-FFF2-40B4-BE49-F238E27FC236}">
                <a16:creationId xmlns:a16="http://schemas.microsoft.com/office/drawing/2014/main" id="{89F7B4B1-1391-FE96-386E-87F78E022B73}"/>
              </a:ext>
            </a:extLst>
          </p:cNvPr>
          <p:cNvSpPr/>
          <p:nvPr/>
        </p:nvSpPr>
        <p:spPr>
          <a:xfrm>
            <a:off x="-15766" y="905709"/>
            <a:ext cx="6111765" cy="660459"/>
          </a:xfrm>
          <a:prstGeom prst="bevel">
            <a:avLst/>
          </a:prstGeom>
          <a:solidFill>
            <a:srgbClr val="3498D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Steady State Absorption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(UV-Vis)</a:t>
            </a:r>
          </a:p>
        </p:txBody>
      </p:sp>
      <p:pic>
        <p:nvPicPr>
          <p:cNvPr id="36" name="Content Placeholder 35" descr="A screenshot of a computer&#10;&#10;Description automatically generated">
            <a:extLst>
              <a:ext uri="{FF2B5EF4-FFF2-40B4-BE49-F238E27FC236}">
                <a16:creationId xmlns:a16="http://schemas.microsoft.com/office/drawing/2014/main" id="{2E8AD7E8-184B-DBEF-A04D-3F63BF170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7531" r="54165"/>
          <a:stretch/>
        </p:blipFill>
        <p:spPr>
          <a:xfrm>
            <a:off x="71185" y="2211170"/>
            <a:ext cx="2343625" cy="3094638"/>
          </a:xfrm>
        </p:spPr>
      </p:pic>
      <p:sp>
        <p:nvSpPr>
          <p:cNvPr id="38" name="Bevel 37">
            <a:extLst>
              <a:ext uri="{FF2B5EF4-FFF2-40B4-BE49-F238E27FC236}">
                <a16:creationId xmlns:a16="http://schemas.microsoft.com/office/drawing/2014/main" id="{A4679A61-E1FF-C5F3-BA5D-7BB50F4B2ABE}"/>
              </a:ext>
            </a:extLst>
          </p:cNvPr>
          <p:cNvSpPr/>
          <p:nvPr/>
        </p:nvSpPr>
        <p:spPr>
          <a:xfrm>
            <a:off x="6119587" y="898205"/>
            <a:ext cx="6111765" cy="660459"/>
          </a:xfrm>
          <a:prstGeom prst="bevel">
            <a:avLst/>
          </a:prstGeom>
          <a:solidFill>
            <a:srgbClr val="3498D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Ultrafast Transient Absorption Spectroscopy (fs-TA)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49DA31F-E5F9-2BCA-2E44-050DCC5A32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68896" y="3657600"/>
            <a:ext cx="4254758" cy="27432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47C86B1-4A02-00F6-D0A5-003B9735B1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68896" y="3657600"/>
            <a:ext cx="4254758" cy="27432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C26EC88-6752-289B-F301-3295B2BDD3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68260" y="3659940"/>
            <a:ext cx="4254758" cy="27432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624639D-A83F-303B-649F-50B282FB15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168896" y="3657600"/>
            <a:ext cx="4254758" cy="27432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F5239A0-1E19-8BC9-4767-AC0B25DA43D3}"/>
              </a:ext>
            </a:extLst>
          </p:cNvPr>
          <p:cNvGrpSpPr/>
          <p:nvPr/>
        </p:nvGrpSpPr>
        <p:grpSpPr>
          <a:xfrm>
            <a:off x="8617774" y="5357528"/>
            <a:ext cx="1974813" cy="481175"/>
            <a:chOff x="8399338" y="5203097"/>
            <a:chExt cx="1974813" cy="4811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6D85FB-1746-8574-2F0E-A98560D177E3}"/>
                </a:ext>
              </a:extLst>
            </p:cNvPr>
            <p:cNvSpPr txBox="1"/>
            <p:nvPr/>
          </p:nvSpPr>
          <p:spPr>
            <a:xfrm>
              <a:off x="8405342" y="5203097"/>
              <a:ext cx="1968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Ground State Bleach (GSB)</a:t>
              </a:r>
            </a:p>
          </p:txBody>
        </p:sp>
        <p:sp>
          <p:nvSpPr>
            <p:cNvPr id="26" name="Bent Arrow 25">
              <a:extLst>
                <a:ext uri="{FF2B5EF4-FFF2-40B4-BE49-F238E27FC236}">
                  <a16:creationId xmlns:a16="http://schemas.microsoft.com/office/drawing/2014/main" id="{F3D0F2A0-01A1-BAD0-5117-2F2B407B395D}"/>
                </a:ext>
              </a:extLst>
            </p:cNvPr>
            <p:cNvSpPr/>
            <p:nvPr/>
          </p:nvSpPr>
          <p:spPr>
            <a:xfrm rot="12924296">
              <a:off x="8399338" y="5286062"/>
              <a:ext cx="398369" cy="398210"/>
            </a:xfrm>
            <a:prstGeom prst="bentArrow">
              <a:avLst>
                <a:gd name="adj1" fmla="val 9482"/>
                <a:gd name="adj2" fmla="val 15180"/>
                <a:gd name="adj3" fmla="val 25000"/>
                <a:gd name="adj4" fmla="val 43750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8C04EC-779E-A21D-B6E2-EB14B67AF9C3}"/>
              </a:ext>
            </a:extLst>
          </p:cNvPr>
          <p:cNvGrpSpPr/>
          <p:nvPr/>
        </p:nvGrpSpPr>
        <p:grpSpPr>
          <a:xfrm>
            <a:off x="8763259" y="4042193"/>
            <a:ext cx="2350323" cy="1113202"/>
            <a:chOff x="8848184" y="3103523"/>
            <a:chExt cx="2350323" cy="111320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B4BAE6-6B1F-724C-F3FB-D01CE3DB33FF}"/>
                </a:ext>
              </a:extLst>
            </p:cNvPr>
            <p:cNvSpPr txBox="1"/>
            <p:nvPr/>
          </p:nvSpPr>
          <p:spPr>
            <a:xfrm>
              <a:off x="8848184" y="3939726"/>
              <a:ext cx="2350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Excited State Absorption (ESA)</a:t>
              </a:r>
            </a:p>
          </p:txBody>
        </p:sp>
        <p:sp>
          <p:nvSpPr>
            <p:cNvPr id="28" name="Bent Arrow 27">
              <a:extLst>
                <a:ext uri="{FF2B5EF4-FFF2-40B4-BE49-F238E27FC236}">
                  <a16:creationId xmlns:a16="http://schemas.microsoft.com/office/drawing/2014/main" id="{94D30203-2058-3946-853D-7A98E832B6DC}"/>
                </a:ext>
              </a:extLst>
            </p:cNvPr>
            <p:cNvSpPr/>
            <p:nvPr/>
          </p:nvSpPr>
          <p:spPr>
            <a:xfrm flipH="1">
              <a:off x="9624977" y="3103523"/>
              <a:ext cx="398369" cy="915058"/>
            </a:xfrm>
            <a:prstGeom prst="bentArrow">
              <a:avLst>
                <a:gd name="adj1" fmla="val 9482"/>
                <a:gd name="adj2" fmla="val 15180"/>
                <a:gd name="adj3" fmla="val 25000"/>
                <a:gd name="adj4" fmla="val 4140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0A76AD-FF61-181D-21B8-E740FA588C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7120" y="6492240"/>
            <a:ext cx="2743200" cy="365125"/>
          </a:xfrm>
        </p:spPr>
        <p:txBody>
          <a:bodyPr/>
          <a:lstStyle/>
          <a:p>
            <a:fld id="{DFDF98CC-160E-494C-8C3C-8CDC5FA257D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453990-0066-3643-EE4D-1C0A8EC1F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63" b="51347"/>
          <a:stretch/>
        </p:blipFill>
        <p:spPr>
          <a:xfrm>
            <a:off x="10344656" y="1565252"/>
            <a:ext cx="944340" cy="218312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29E4683-3C67-4896-C174-D2AE2D679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706" b="19043"/>
          <a:stretch/>
        </p:blipFill>
        <p:spPr>
          <a:xfrm>
            <a:off x="9031272" y="1530443"/>
            <a:ext cx="944340" cy="33919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3906A37-907E-4256-2DD5-8C8E5682E62B}"/>
              </a:ext>
            </a:extLst>
          </p:cNvPr>
          <p:cNvGrpSpPr/>
          <p:nvPr/>
        </p:nvGrpSpPr>
        <p:grpSpPr>
          <a:xfrm>
            <a:off x="9875520" y="-1389887"/>
            <a:ext cx="1521930" cy="5189942"/>
            <a:chOff x="8595542" y="1891782"/>
            <a:chExt cx="1219204" cy="49919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1304AF-2E86-DD09-6ABE-F6FDF5FE738F}"/>
                </a:ext>
              </a:extLst>
            </p:cNvPr>
            <p:cNvSpPr/>
            <p:nvPr/>
          </p:nvSpPr>
          <p:spPr>
            <a:xfrm>
              <a:off x="8740091" y="4771020"/>
              <a:ext cx="1074655" cy="2112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7D8A01-C9BA-7993-DBA7-B5B3099C3482}"/>
                </a:ext>
              </a:extLst>
            </p:cNvPr>
            <p:cNvSpPr/>
            <p:nvPr/>
          </p:nvSpPr>
          <p:spPr>
            <a:xfrm>
              <a:off x="8595542" y="1891782"/>
              <a:ext cx="1074655" cy="191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311B383-9E2F-1979-245C-9658FDF9C137}"/>
              </a:ext>
            </a:extLst>
          </p:cNvPr>
          <p:cNvGrpSpPr/>
          <p:nvPr/>
        </p:nvGrpSpPr>
        <p:grpSpPr>
          <a:xfrm>
            <a:off x="8622792" y="1605885"/>
            <a:ext cx="1641221" cy="2218995"/>
            <a:chOff x="8623778" y="1694117"/>
            <a:chExt cx="1641221" cy="209687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73B054E-2556-1474-7374-C2959153935C}"/>
                </a:ext>
              </a:extLst>
            </p:cNvPr>
            <p:cNvGrpSpPr/>
            <p:nvPr/>
          </p:nvGrpSpPr>
          <p:grpSpPr>
            <a:xfrm>
              <a:off x="8623778" y="1694117"/>
              <a:ext cx="1550860" cy="2096878"/>
              <a:chOff x="8595542" y="1143000"/>
              <a:chExt cx="1198907" cy="269056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C821C1-3439-0D12-B66F-5725AD9E0007}"/>
                  </a:ext>
                </a:extLst>
              </p:cNvPr>
              <p:cNvSpPr/>
              <p:nvPr/>
            </p:nvSpPr>
            <p:spPr>
              <a:xfrm>
                <a:off x="8719794" y="1143000"/>
                <a:ext cx="1074655" cy="2690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DC57115-973C-DE41-2DA4-60A98ECE23DA}"/>
                  </a:ext>
                </a:extLst>
              </p:cNvPr>
              <p:cNvSpPr/>
              <p:nvPr/>
            </p:nvSpPr>
            <p:spPr>
              <a:xfrm>
                <a:off x="8595542" y="1891782"/>
                <a:ext cx="1074655" cy="191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6BA4D1A-D16A-D150-00E6-C7B5AAF53D19}"/>
                </a:ext>
              </a:extLst>
            </p:cNvPr>
            <p:cNvSpPr/>
            <p:nvPr/>
          </p:nvSpPr>
          <p:spPr>
            <a:xfrm>
              <a:off x="8673619" y="2455072"/>
              <a:ext cx="213102" cy="1123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C854D80-FA6D-E88A-CCE8-BE6F4164F170}"/>
                </a:ext>
              </a:extLst>
            </p:cNvPr>
            <p:cNvSpPr/>
            <p:nvPr/>
          </p:nvSpPr>
          <p:spPr>
            <a:xfrm>
              <a:off x="10042580" y="2455071"/>
              <a:ext cx="213102" cy="1123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19CB2FD-726E-6346-5176-FB46CC37CE5D}"/>
                </a:ext>
              </a:extLst>
            </p:cNvPr>
            <p:cNvSpPr/>
            <p:nvPr/>
          </p:nvSpPr>
          <p:spPr>
            <a:xfrm rot="2518911">
              <a:off x="10213974" y="2501744"/>
              <a:ext cx="51025" cy="1123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78CA36-D901-5D36-76CE-D08BBB89B047}"/>
              </a:ext>
            </a:extLst>
          </p:cNvPr>
          <p:cNvCxnSpPr>
            <a:cxnSpLocks/>
          </p:cNvCxnSpPr>
          <p:nvPr/>
        </p:nvCxnSpPr>
        <p:spPr>
          <a:xfrm>
            <a:off x="4131533" y="3477075"/>
            <a:ext cx="0" cy="116949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37369A6-728A-2325-45E2-2D1C67BD59DB}"/>
              </a:ext>
            </a:extLst>
          </p:cNvPr>
          <p:cNvSpPr/>
          <p:nvPr/>
        </p:nvSpPr>
        <p:spPr>
          <a:xfrm>
            <a:off x="3065477" y="5466000"/>
            <a:ext cx="2734977" cy="504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LMCT Band 365 nm</a:t>
            </a:r>
          </a:p>
        </p:txBody>
      </p:sp>
      <p:pic>
        <p:nvPicPr>
          <p:cNvPr id="2" name="Picture 1" descr="A green and orange molecule&#10;&#10;Description automatically generated">
            <a:extLst>
              <a:ext uri="{FF2B5EF4-FFF2-40B4-BE49-F238E27FC236}">
                <a16:creationId xmlns:a16="http://schemas.microsoft.com/office/drawing/2014/main" id="{E1617E47-3074-7D81-4D10-86DA7C5AC3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323" t="35906" r="43746" b="38311"/>
          <a:stretch/>
        </p:blipFill>
        <p:spPr>
          <a:xfrm>
            <a:off x="4292262" y="2581260"/>
            <a:ext cx="1392782" cy="14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2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38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How do you think about chemical reactions </a:t>
            </a:r>
            <a:r>
              <a:rPr lang="en-US" sz="3200" b="1" i="1" dirty="0">
                <a:solidFill>
                  <a:schemeClr val="bg1"/>
                </a:solidFill>
              </a:rPr>
              <a:t>as they are happening?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D012C6-6DBB-B4D8-C4B2-C377FDD3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04" y="1812472"/>
            <a:ext cx="6004548" cy="30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C0332CED-A9A8-C57A-AC95-645212A61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594" y="1812472"/>
            <a:ext cx="5444124" cy="30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Relevant vocabulary in chemical dynamics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784E0F-D978-CCFB-B1DE-46F525C08FBE}"/>
              </a:ext>
            </a:extLst>
          </p:cNvPr>
          <p:cNvSpPr txBox="1"/>
          <p:nvPr/>
        </p:nvSpPr>
        <p:spPr>
          <a:xfrm>
            <a:off x="7423220" y="982494"/>
            <a:ext cx="45479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Reaction coordinate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abstract one-dimensional coordinate that represents progress along a reaction pathway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roadmap of relevant transition states, intermediates, and their energies</a:t>
            </a:r>
          </a:p>
          <a:p>
            <a:pPr lvl="1"/>
            <a:endParaRPr lang="en-US" dirty="0"/>
          </a:p>
          <a:p>
            <a:r>
              <a:rPr lang="en-US" b="1" dirty="0"/>
              <a:t>Transition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lowest energy configuration needed to convert between two species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 a </a:t>
            </a:r>
            <a:r>
              <a:rPr lang="en-US" dirty="0" err="1"/>
              <a:t>lineararized</a:t>
            </a:r>
            <a:r>
              <a:rPr lang="en-US" dirty="0"/>
              <a:t> reaction coordinate, the highest energy configuration between two species</a:t>
            </a:r>
          </a:p>
          <a:p>
            <a:endParaRPr lang="en-US" dirty="0"/>
          </a:p>
          <a:p>
            <a:r>
              <a:rPr lang="en-US" b="1" dirty="0"/>
              <a:t>Intermediate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relatively high-energy species that exists as a local minimum on a reaction coordinate</a:t>
            </a:r>
          </a:p>
          <a:p>
            <a:endParaRPr lang="en-US" dirty="0"/>
          </a:p>
        </p:txBody>
      </p:sp>
      <p:pic>
        <p:nvPicPr>
          <p:cNvPr id="2050" name="Picture 2" descr="5.4. Reaction Coordinates – Introduction to Organic Chemistry">
            <a:extLst>
              <a:ext uri="{FF2B5EF4-FFF2-40B4-BE49-F238E27FC236}">
                <a16:creationId xmlns:a16="http://schemas.microsoft.com/office/drawing/2014/main" id="{9EDCB290-81D0-7F21-2402-5A4A4F48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4" y="1462486"/>
            <a:ext cx="7103084" cy="42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Great, awesome, cool—now show me a reaction </a:t>
            </a:r>
            <a:r>
              <a:rPr lang="en-US" sz="3200" b="1" i="1" dirty="0"/>
              <a:t>happening</a:t>
            </a:r>
            <a:r>
              <a:rPr lang="en-US" sz="3200" b="1" dirty="0"/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r/NMRspectroscopy - A Diels-Alder reaction in non-deuterated DMSO">
            <a:extLst>
              <a:ext uri="{FF2B5EF4-FFF2-40B4-BE49-F238E27FC236}">
                <a16:creationId xmlns:a16="http://schemas.microsoft.com/office/drawing/2014/main" id="{38E05D78-B704-ADEA-90D9-88C55F046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66" y="1006378"/>
            <a:ext cx="7302543" cy="529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What about all of that fun stuff in between?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2" descr="5.4. Reaction Coordinates – Introduction to Organic Chemistry">
            <a:extLst>
              <a:ext uri="{FF2B5EF4-FFF2-40B4-BE49-F238E27FC236}">
                <a16:creationId xmlns:a16="http://schemas.microsoft.com/office/drawing/2014/main" id="{1A0F6E66-BC77-CB5D-9344-3149976FC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9" y="1652846"/>
            <a:ext cx="6959131" cy="41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ndo and Exo products of Diels-Alder Reaction with Practice ...">
            <a:extLst>
              <a:ext uri="{FF2B5EF4-FFF2-40B4-BE49-F238E27FC236}">
                <a16:creationId xmlns:a16="http://schemas.microsoft.com/office/drawing/2014/main" id="{BDA6A473-218A-6A96-4D9F-768828EA8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b="52101"/>
          <a:stretch/>
        </p:blipFill>
        <p:spPr bwMode="auto">
          <a:xfrm>
            <a:off x="6631864" y="1244424"/>
            <a:ext cx="5349655" cy="88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ansition State Calculation by CD ComputaBio - Issuu">
            <a:extLst>
              <a:ext uri="{FF2B5EF4-FFF2-40B4-BE49-F238E27FC236}">
                <a16:creationId xmlns:a16="http://schemas.microsoft.com/office/drawing/2014/main" id="{3745C133-2982-D50A-7ADD-C0A2AC5E8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329" y="2259777"/>
            <a:ext cx="3478024" cy="32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03D066-7E8C-51DA-65C6-D23131EB3AB3}"/>
              </a:ext>
            </a:extLst>
          </p:cNvPr>
          <p:cNvSpPr txBox="1"/>
          <p:nvPr/>
        </p:nvSpPr>
        <p:spPr>
          <a:xfrm>
            <a:off x="7323635" y="5786611"/>
            <a:ext cx="412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 states live for ~10 fs, or 10</a:t>
            </a:r>
            <a:r>
              <a:rPr lang="en-US" baseline="30000" dirty="0"/>
              <a:t>-14</a:t>
            </a:r>
            <a:r>
              <a:rPr lang="en-US" dirty="0"/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21442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The inverted kinetics problem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292589-996C-E572-B1E8-22FD9EACBCDC}"/>
                  </a:ext>
                </a:extLst>
              </p:cNvPr>
              <p:cNvSpPr txBox="1"/>
              <p:nvPr/>
            </p:nvSpPr>
            <p:spPr>
              <a:xfrm>
                <a:off x="1284135" y="3752761"/>
                <a:ext cx="1594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292589-996C-E572-B1E8-22FD9EACB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135" y="3752761"/>
                <a:ext cx="1594604" cy="369332"/>
              </a:xfrm>
              <a:prstGeom prst="rect">
                <a:avLst/>
              </a:prstGeom>
              <a:blipFill>
                <a:blip r:embed="rId3"/>
                <a:stretch>
                  <a:fillRect l="-4598" r="-3448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CC9FA0-1807-37F0-31D3-6D2785D2FD9C}"/>
                  </a:ext>
                </a:extLst>
              </p:cNvPr>
              <p:cNvSpPr txBox="1"/>
              <p:nvPr/>
            </p:nvSpPr>
            <p:spPr>
              <a:xfrm>
                <a:off x="723812" y="4216980"/>
                <a:ext cx="285321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CC9FA0-1807-37F0-31D3-6D2785D2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12" y="4216980"/>
                <a:ext cx="2853217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1C32996-A1D0-F383-5C5E-083E670BBA52}"/>
              </a:ext>
            </a:extLst>
          </p:cNvPr>
          <p:cNvSpPr txBox="1"/>
          <p:nvPr/>
        </p:nvSpPr>
        <p:spPr>
          <a:xfrm>
            <a:off x="498767" y="5263822"/>
            <a:ext cx="346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“transition state” situation, this corresponds to </a:t>
            </a:r>
          </a:p>
        </p:txBody>
      </p:sp>
      <p:pic>
        <p:nvPicPr>
          <p:cNvPr id="9" name="Picture 4" descr="Transition State Calculation by CD ComputaBio - Issuu">
            <a:extLst>
              <a:ext uri="{FF2B5EF4-FFF2-40B4-BE49-F238E27FC236}">
                <a16:creationId xmlns:a16="http://schemas.microsoft.com/office/drawing/2014/main" id="{DB9D2CBC-E44E-B625-0BAE-2DF33246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" y="931217"/>
            <a:ext cx="2679469" cy="25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54AAC-7A88-16C8-26FB-BEAAB61C0C98}"/>
                  </a:ext>
                </a:extLst>
              </p:cNvPr>
              <p:cNvSpPr txBox="1"/>
              <p:nvPr/>
            </p:nvSpPr>
            <p:spPr>
              <a:xfrm>
                <a:off x="1648458" y="5954289"/>
                <a:ext cx="10195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/>
                        <m:t>k</m:t>
                      </m:r>
                      <m:r>
                        <m:rPr>
                          <m:nor/>
                        </m:rPr>
                        <a:rPr lang="en-US" baseline="-25000" dirty="0" smtClean="0"/>
                        <m:t>B</m:t>
                      </m:r>
                      <m:r>
                        <m:rPr>
                          <m:nor/>
                        </m:rPr>
                        <a:rPr lang="en-US" b="0" i="0" baseline="-25000" dirty="0" smtClean="0"/>
                        <m:t>C</m:t>
                      </m:r>
                      <m:r>
                        <m:rPr>
                          <m:nor/>
                        </m:rPr>
                        <a:rPr lang="en-US" b="0" i="0" baseline="-25000" dirty="0" smtClean="0"/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m:rPr>
                          <m:nor/>
                        </m:rPr>
                        <a:rPr lang="en-US" dirty="0"/>
                        <m:t>k</m:t>
                      </m:r>
                      <m:r>
                        <m:rPr>
                          <m:nor/>
                        </m:rPr>
                        <a:rPr lang="en-US" baseline="-25000" dirty="0"/>
                        <m:t>AB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54AAC-7A88-16C8-26FB-BEAAB61C0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458" y="5954289"/>
                <a:ext cx="1019510" cy="276999"/>
              </a:xfrm>
              <a:prstGeom prst="rect">
                <a:avLst/>
              </a:prstGeom>
              <a:blipFill>
                <a:blip r:embed="rId6"/>
                <a:stretch>
                  <a:fillRect l="-4762" r="-178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graph with a red line&#10;&#10;Description automatically generated">
            <a:extLst>
              <a:ext uri="{FF2B5EF4-FFF2-40B4-BE49-F238E27FC236}">
                <a16:creationId xmlns:a16="http://schemas.microsoft.com/office/drawing/2014/main" id="{0C212A0D-8ECE-8EDD-D9E4-280EF3FBFF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14" y="1576757"/>
            <a:ext cx="3330427" cy="28267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7A250D-6AB5-D5ED-3B05-CC9F2CCD9A23}"/>
              </a:ext>
            </a:extLst>
          </p:cNvPr>
          <p:cNvSpPr txBox="1"/>
          <p:nvPr/>
        </p:nvSpPr>
        <p:spPr>
          <a:xfrm>
            <a:off x="2135380" y="3459253"/>
            <a:ext cx="749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BC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44A44D-FBB8-5F32-90C3-45B4690F709D}"/>
              </a:ext>
            </a:extLst>
          </p:cNvPr>
          <p:cNvSpPr txBox="1"/>
          <p:nvPr/>
        </p:nvSpPr>
        <p:spPr>
          <a:xfrm>
            <a:off x="1481526" y="345925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AB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14B1FA-A1EC-3F58-6B10-6D669BBA4992}"/>
              </a:ext>
            </a:extLst>
          </p:cNvPr>
          <p:cNvSpPr txBox="1"/>
          <p:nvPr/>
        </p:nvSpPr>
        <p:spPr>
          <a:xfrm>
            <a:off x="5718664" y="1080677"/>
            <a:ext cx="569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simulation with fake numbers, this is with </a:t>
            </a:r>
            <a:r>
              <a:rPr lang="en-US" dirty="0" err="1"/>
              <a:t>k</a:t>
            </a:r>
            <a:r>
              <a:rPr lang="en-US" baseline="-25000" dirty="0" err="1"/>
              <a:t>BC</a:t>
            </a:r>
            <a:r>
              <a:rPr lang="en-US" dirty="0"/>
              <a:t> = 100k</a:t>
            </a:r>
            <a:r>
              <a:rPr lang="en-US" baseline="-25000" dirty="0"/>
              <a:t>AB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7F11E3-4BFC-E824-EE87-9485A16225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6245" y="2382324"/>
            <a:ext cx="3586493" cy="10788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E3C909-63A2-41B0-4B92-B3DF02F7EA63}"/>
              </a:ext>
            </a:extLst>
          </p:cNvPr>
          <p:cNvSpPr txBox="1"/>
          <p:nvPr/>
        </p:nvSpPr>
        <p:spPr>
          <a:xfrm>
            <a:off x="5990377" y="4817144"/>
            <a:ext cx="633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never see a significant “buildup” of B, if it’s being consumed faster than it’s being formed.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	</a:t>
            </a:r>
            <a:r>
              <a:rPr lang="en-US" b="1" dirty="0">
                <a:sym typeface="Wingdings" panose="05000000000000000000" pitchFamily="2" charset="2"/>
              </a:rPr>
              <a:t>Inverted kinetics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4F340B-A1D9-D6FB-D433-CF32BA04A28D}"/>
                  </a:ext>
                </a:extLst>
              </p:cNvPr>
              <p:cNvSpPr txBox="1"/>
              <p:nvPr/>
            </p:nvSpPr>
            <p:spPr>
              <a:xfrm>
                <a:off x="-1677154" y="1611657"/>
                <a:ext cx="61880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4F340B-A1D9-D6FB-D433-CF32BA04A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77154" y="1611657"/>
                <a:ext cx="618804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B7E3A-ECE3-33F8-DBD7-D7630A7C3DFB}"/>
                  </a:ext>
                </a:extLst>
              </p:cNvPr>
              <p:cNvSpPr txBox="1"/>
              <p:nvPr/>
            </p:nvSpPr>
            <p:spPr>
              <a:xfrm>
                <a:off x="-958641" y="840990"/>
                <a:ext cx="61880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B7E3A-ECE3-33F8-DBD7-D7630A7C3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8641" y="840990"/>
                <a:ext cx="618804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D758929-6725-BBA5-CC42-F105761250E3}"/>
                  </a:ext>
                </a:extLst>
              </p:cNvPr>
              <p:cNvSpPr txBox="1"/>
              <p:nvPr/>
            </p:nvSpPr>
            <p:spPr>
              <a:xfrm>
                <a:off x="-197665" y="2369384"/>
                <a:ext cx="61880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D758929-6725-BBA5-CC42-F1057612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7665" y="2369384"/>
                <a:ext cx="618804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A pervasive (but more addressable) problem for intermediates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2" descr="5.4. Reaction Coordinates – Introduction to Organic Chemistry">
            <a:extLst>
              <a:ext uri="{FF2B5EF4-FFF2-40B4-BE49-F238E27FC236}">
                <a16:creationId xmlns:a16="http://schemas.microsoft.com/office/drawing/2014/main" id="{1A0F6E66-BC77-CB5D-9344-3149976FC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6056"/>
            <a:ext cx="6959131" cy="41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9C437-9225-837E-E7BA-2C961B76E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318" y="939577"/>
            <a:ext cx="5016912" cy="1370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6658F4-3424-D9A1-DCEF-07CE46A4F124}"/>
                  </a:ext>
                </a:extLst>
              </p:cNvPr>
              <p:cNvSpPr txBox="1"/>
              <p:nvPr/>
            </p:nvSpPr>
            <p:spPr>
              <a:xfrm>
                <a:off x="8265699" y="1281872"/>
                <a:ext cx="2400914" cy="571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𝐼𝑁𝑇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m:rPr>
                              <m:nor/>
                            </m:rPr>
                            <a:rPr lang="en-US" baseline="30000"/>
                            <m:t>‡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6658F4-3424-D9A1-DCEF-07CE46A4F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699" y="1281872"/>
                <a:ext cx="2400914" cy="5713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90D209-6A51-FAC7-E1A3-1E2F59DC9127}"/>
                  </a:ext>
                </a:extLst>
              </p:cNvPr>
              <p:cNvSpPr txBox="1"/>
              <p:nvPr/>
            </p:nvSpPr>
            <p:spPr>
              <a:xfrm>
                <a:off x="8196033" y="2016709"/>
                <a:ext cx="2540247" cy="5867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𝐼𝑁𝑇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′′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</m:t>
                          </m:r>
                          <m:r>
                            <m:rPr>
                              <m:nor/>
                            </m:rPr>
                            <a:rPr lang="en-US" baseline="30000"/>
                            <m:t>‡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90D209-6A51-FAC7-E1A3-1E2F59DC9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033" y="2016709"/>
                <a:ext cx="2540247" cy="5867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D50BA2C-B221-DDB9-06F6-4BD52E1DCDC2}"/>
              </a:ext>
            </a:extLst>
          </p:cNvPr>
          <p:cNvSpPr txBox="1"/>
          <p:nvPr/>
        </p:nvSpPr>
        <p:spPr>
          <a:xfrm>
            <a:off x="7396681" y="2960080"/>
            <a:ext cx="436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So, what about for the diagram on the left?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F31BA2-09EE-0C4F-DC7D-7DD0CB40B353}"/>
              </a:ext>
            </a:extLst>
          </p:cNvPr>
          <p:cNvSpPr txBox="1"/>
          <p:nvPr/>
        </p:nvSpPr>
        <p:spPr>
          <a:xfrm>
            <a:off x="7733177" y="3595286"/>
            <a:ext cx="3945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would still have inverted kinetics, since the free energy barrier for the second step is smaller than the first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least, though, this gives hope that some reactions do have intermediates that “build up” and thus have reactions you can see</a:t>
            </a:r>
          </a:p>
        </p:txBody>
      </p:sp>
    </p:spTree>
    <p:extLst>
      <p:ext uri="{BB962C8B-B14F-4D97-AF65-F5344CB8AC3E}">
        <p14:creationId xmlns:p14="http://schemas.microsoft.com/office/powerpoint/2010/main" val="6784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92C54-0898-CF71-39BE-B35288CA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Experimental tricks to see reaction intermediates/elementary steps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BB584-622C-4DDB-8317-A3D1B00F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820" y="64789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Stopped-Flow Techniques | SpringerLink">
            <a:extLst>
              <a:ext uri="{FF2B5EF4-FFF2-40B4-BE49-F238E27FC236}">
                <a16:creationId xmlns:a16="http://schemas.microsoft.com/office/drawing/2014/main" id="{43E8D486-5075-3992-345B-B1CC6B7D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42" y="3100723"/>
            <a:ext cx="4301195" cy="29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02C211-6F36-0DD6-A33E-2DD0B8EDD2D7}"/>
                  </a:ext>
                </a:extLst>
              </p:cNvPr>
              <p:cNvSpPr txBox="1"/>
              <p:nvPr/>
            </p:nvSpPr>
            <p:spPr>
              <a:xfrm>
                <a:off x="1711105" y="1230180"/>
                <a:ext cx="1516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02C211-6F36-0DD6-A33E-2DD0B8EDD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105" y="1230180"/>
                <a:ext cx="1516697" cy="276999"/>
              </a:xfrm>
              <a:prstGeom prst="rect">
                <a:avLst/>
              </a:prstGeom>
              <a:blipFill>
                <a:blip r:embed="rId4"/>
                <a:stretch>
                  <a:fillRect l="-3629" r="-322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6764456-5F0E-D8E3-18E0-37E72814F74B}"/>
              </a:ext>
            </a:extLst>
          </p:cNvPr>
          <p:cNvSpPr txBox="1"/>
          <p:nvPr/>
        </p:nvSpPr>
        <p:spPr>
          <a:xfrm>
            <a:off x="1115813" y="2455300"/>
            <a:ext cx="270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Stopped-flow apparatus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72A953-7E96-0081-1456-BDC437F1DC5B}"/>
              </a:ext>
            </a:extLst>
          </p:cNvPr>
          <p:cNvSpPr txBox="1"/>
          <p:nvPr/>
        </p:nvSpPr>
        <p:spPr>
          <a:xfrm>
            <a:off x="444510" y="1585388"/>
            <a:ext cx="441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can mix A and B faster than they form I or C, then we track the reaction kinetics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5F44A5-AA26-B955-21A4-B78DAD618B2C}"/>
                  </a:ext>
                </a:extLst>
              </p:cNvPr>
              <p:cNvSpPr txBox="1"/>
              <p:nvPr/>
            </p:nvSpPr>
            <p:spPr>
              <a:xfrm>
                <a:off x="6673673" y="1000650"/>
                <a:ext cx="4581053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Requirements: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Reaction needs to be initiated by mixing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Many reactions fall under this category,</a:t>
                </a:r>
                <a:r>
                  <a:rPr lang="en-US" b="1" dirty="0"/>
                  <a:t> most bimolecular </a:t>
                </a:r>
                <a:r>
                  <a:rPr lang="en-US" dirty="0"/>
                  <a:t>reactions, pH jump experiments, etc.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Reactants/intermediates/products need to have </a:t>
                </a:r>
                <a:r>
                  <a:rPr lang="en-US" b="1" dirty="0"/>
                  <a:t>distinct spectroscopic signatures </a:t>
                </a:r>
                <a:r>
                  <a:rPr lang="en-US" dirty="0"/>
                  <a:t>that can be read out “fast”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UV-Vis, fluorescence, IR spectra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b="1" dirty="0"/>
                  <a:t>Limitations: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Reaction has to be </a:t>
                </a:r>
                <a:r>
                  <a:rPr lang="en-US" b="1" dirty="0"/>
                  <a:t>slower than the time it takes to mix</a:t>
                </a:r>
                <a:r>
                  <a:rPr lang="en-US" dirty="0"/>
                  <a:t>, typically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40 </a:t>
                </a:r>
                <a:r>
                  <a:rPr lang="en-US" dirty="0" err="1"/>
                  <a:t>ms</a:t>
                </a: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Lots, lots of reactions take place on timescales shorter than this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5F44A5-AA26-B955-21A4-B78DAD618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673" y="1000650"/>
                <a:ext cx="4581053" cy="5355312"/>
              </a:xfrm>
              <a:prstGeom prst="rect">
                <a:avLst/>
              </a:prstGeom>
              <a:blipFill>
                <a:blip r:embed="rId5"/>
                <a:stretch>
                  <a:fillRect l="-1198" t="-455" r="-666" b="-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69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73189a-3f25-4b51-a020-18c21b2c199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7180DD9F128745BB6E35C0F5DFBD9E" ma:contentTypeVersion="14" ma:contentTypeDescription="Create a new document." ma:contentTypeScope="" ma:versionID="e53c79227b1bab11df7e716ec0ccced3">
  <xsd:schema xmlns:xsd="http://www.w3.org/2001/XMLSchema" xmlns:xs="http://www.w3.org/2001/XMLSchema" xmlns:p="http://schemas.microsoft.com/office/2006/metadata/properties" xmlns:ns3="7173189a-3f25-4b51-a020-18c21b2c1999" xmlns:ns4="38542d31-6ab4-465d-9894-0ae002c675ab" targetNamespace="http://schemas.microsoft.com/office/2006/metadata/properties" ma:root="true" ma:fieldsID="d3c068ee32edcd0ee561ccae75aa8f3f" ns3:_="" ns4:_="">
    <xsd:import namespace="7173189a-3f25-4b51-a020-18c21b2c1999"/>
    <xsd:import namespace="38542d31-6ab4-465d-9894-0ae002c675a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3189a-3f25-4b51-a020-18c21b2c1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42d31-6ab4-465d-9894-0ae002c675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F31769-C2FC-40FB-9E21-2FE82706AF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CF5A0D-2DE1-40CF-A7FA-14E01C4A55CA}">
  <ds:schemaRefs>
    <ds:schemaRef ds:uri="http://purl.org/dc/elements/1.1/"/>
    <ds:schemaRef ds:uri="http://purl.org/dc/dcmitype/"/>
    <ds:schemaRef ds:uri="http://www.w3.org/XML/1998/namespace"/>
    <ds:schemaRef ds:uri="38542d31-6ab4-465d-9894-0ae002c675ab"/>
    <ds:schemaRef ds:uri="7173189a-3f25-4b51-a020-18c21b2c1999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DFA746D-D358-43DA-9973-A1D6D57B7975}">
  <ds:schemaRefs>
    <ds:schemaRef ds:uri="38542d31-6ab4-465d-9894-0ae002c675ab"/>
    <ds:schemaRef ds:uri="7173189a-3f25-4b51-a020-18c21b2c19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19992</TotalTime>
  <Words>1082</Words>
  <Application>Microsoft Office PowerPoint</Application>
  <PresentationFormat>Widescreen</PresentationFormat>
  <Paragraphs>202</Paragraphs>
  <Slides>24</Slides>
  <Notes>24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CS ChemDraw Drawing</vt:lpstr>
      <vt:lpstr>Research in the Kudisch Lab: Introduction to photochemical and photophysical dynamics and kinetics</vt:lpstr>
      <vt:lpstr>At the intersection of physical, organic, and inorganic chemistry</vt:lpstr>
      <vt:lpstr>How do you think about chemical reactions as they are happening?</vt:lpstr>
      <vt:lpstr>Relevant vocabulary in chemical dynamics</vt:lpstr>
      <vt:lpstr>Great, awesome, cool—now show me a reaction happening </vt:lpstr>
      <vt:lpstr>What about all of that fun stuff in between?</vt:lpstr>
      <vt:lpstr>The inverted kinetics problem</vt:lpstr>
      <vt:lpstr>A pervasive (but more addressable) problem for intermediates</vt:lpstr>
      <vt:lpstr>Experimental tricks to see reaction intermediates/elementary steps</vt:lpstr>
      <vt:lpstr>Chemical kinetics on faster timescales: nanosecond flash photolysis</vt:lpstr>
      <vt:lpstr>Pushing the limits: femtosecond and faster chemical dynamics</vt:lpstr>
      <vt:lpstr>The faster we go, the more “physics-y” you get—can we get back?</vt:lpstr>
      <vt:lpstr>At the intersection of physical, organic, and inorganic chemistry</vt:lpstr>
      <vt:lpstr>Ultrafast Spectroscopy Uncovers the Mechanistic Underpinnings of Next-Generation Photocatalysts</vt:lpstr>
      <vt:lpstr>Photoredox catalysis: entryway into modern radical organic chemistry</vt:lpstr>
      <vt:lpstr>Photoredox in medicinal chemistry</vt:lpstr>
      <vt:lpstr>The classic, workhorse photoredox catalysts</vt:lpstr>
      <vt:lpstr>The underlying inorganic and physical chemistry</vt:lpstr>
      <vt:lpstr>Desirable properties of next-gen photocatalysts</vt:lpstr>
      <vt:lpstr>Ligand-to-metal charge transfer (LMCT) photoredox</vt:lpstr>
      <vt:lpstr>A clear impetus for mechanistic inquiry</vt:lpstr>
      <vt:lpstr>Classically, Fe and other 1st row metals are supposed to be bad photocatalysts!</vt:lpstr>
      <vt:lpstr>Competing Decay Pathways</vt:lpstr>
      <vt:lpstr>Intro to ultrafast transient absorption (TA)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Radical ion excited states: extraordinary behavior from ordinary molecules</dc:title>
  <dc:creator>Kudisch, Bryan J</dc:creator>
  <cp:lastModifiedBy>Edwin Hilinski</cp:lastModifiedBy>
  <cp:revision>49</cp:revision>
  <dcterms:created xsi:type="dcterms:W3CDTF">2022-08-06T20:30:08Z</dcterms:created>
  <dcterms:modified xsi:type="dcterms:W3CDTF">2024-07-19T15:23:37Z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0x010100AF7180DD9F128745BB6E35C0F5DFBD9E</vt:lpwstr>
  </property>
</Properties>
</file>